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43"/>
  </p:notesMasterIdLst>
  <p:handoutMasterIdLst>
    <p:handoutMasterId r:id="rId44"/>
  </p:handoutMasterIdLst>
  <p:sldIdLst>
    <p:sldId id="256" r:id="rId2"/>
    <p:sldId id="257" r:id="rId3"/>
    <p:sldId id="281" r:id="rId4"/>
    <p:sldId id="273" r:id="rId5"/>
    <p:sldId id="275" r:id="rId6"/>
    <p:sldId id="276" r:id="rId7"/>
    <p:sldId id="258" r:id="rId8"/>
    <p:sldId id="287" r:id="rId9"/>
    <p:sldId id="277" r:id="rId10"/>
    <p:sldId id="278" r:id="rId11"/>
    <p:sldId id="279" r:id="rId12"/>
    <p:sldId id="280" r:id="rId13"/>
    <p:sldId id="282" r:id="rId14"/>
    <p:sldId id="283" r:id="rId15"/>
    <p:sldId id="284" r:id="rId16"/>
    <p:sldId id="285" r:id="rId17"/>
    <p:sldId id="286" r:id="rId18"/>
    <p:sldId id="288" r:id="rId19"/>
    <p:sldId id="290" r:id="rId20"/>
    <p:sldId id="289" r:id="rId21"/>
    <p:sldId id="294" r:id="rId22"/>
    <p:sldId id="292" r:id="rId23"/>
    <p:sldId id="291" r:id="rId24"/>
    <p:sldId id="293" r:id="rId25"/>
    <p:sldId id="295" r:id="rId26"/>
    <p:sldId id="297" r:id="rId27"/>
    <p:sldId id="296" r:id="rId28"/>
    <p:sldId id="298" r:id="rId29"/>
    <p:sldId id="299" r:id="rId30"/>
    <p:sldId id="300" r:id="rId31"/>
    <p:sldId id="301" r:id="rId32"/>
    <p:sldId id="302" r:id="rId33"/>
    <p:sldId id="303" r:id="rId34"/>
    <p:sldId id="304" r:id="rId35"/>
    <p:sldId id="305" r:id="rId36"/>
    <p:sldId id="306" r:id="rId37"/>
    <p:sldId id="307" r:id="rId38"/>
    <p:sldId id="308" r:id="rId39"/>
    <p:sldId id="264" r:id="rId40"/>
    <p:sldId id="309"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4752" autoAdjust="0"/>
  </p:normalViewPr>
  <p:slideViewPr>
    <p:cSldViewPr snapToGrid="0">
      <p:cViewPr varScale="1">
        <p:scale>
          <a:sx n="57" d="100"/>
          <a:sy n="57" d="100"/>
        </p:scale>
        <p:origin x="1002" y="7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7438E6-113C-4AD0-BBEE-AF3EC1B9B959}" type="datetimeFigureOut">
              <a:rPr lang="en-US" smtClean="0"/>
              <a:t>7/5/2018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EBA95D-7F53-43E5-89A8-28DF45898D1E}" type="slidenum">
              <a:rPr lang="en-US" smtClean="0"/>
              <a:t>‹#›</a:t>
            </a:fld>
            <a:endParaRPr lang="en-US"/>
          </a:p>
        </p:txBody>
      </p:sp>
    </p:spTree>
    <p:extLst>
      <p:ext uri="{BB962C8B-B14F-4D97-AF65-F5344CB8AC3E}">
        <p14:creationId xmlns:p14="http://schemas.microsoft.com/office/powerpoint/2010/main" val="19686374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6C2FF-0B69-42A4-A924-B85A7EE02427}" type="datetimeFigureOut">
              <a:rPr lang="en-US" smtClean="0"/>
              <a:t>7/5/2018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09D9B-A3F6-4ABE-9953-9B586E2C711C}" type="slidenum">
              <a:rPr lang="en-US" smtClean="0"/>
              <a:t>‹#›</a:t>
            </a:fld>
            <a:endParaRPr lang="en-US"/>
          </a:p>
        </p:txBody>
      </p:sp>
    </p:spTree>
    <p:extLst>
      <p:ext uri="{BB962C8B-B14F-4D97-AF65-F5344CB8AC3E}">
        <p14:creationId xmlns:p14="http://schemas.microsoft.com/office/powerpoint/2010/main" val="29311181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a:t>
            </a:fld>
            <a:endParaRPr lang="en-US"/>
          </a:p>
        </p:txBody>
      </p:sp>
    </p:spTree>
    <p:extLst>
      <p:ext uri="{BB962C8B-B14F-4D97-AF65-F5344CB8AC3E}">
        <p14:creationId xmlns:p14="http://schemas.microsoft.com/office/powerpoint/2010/main" val="230049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12</a:t>
            </a:fld>
            <a:endParaRPr lang="en-US"/>
          </a:p>
        </p:txBody>
      </p:sp>
    </p:spTree>
    <p:extLst>
      <p:ext uri="{BB962C8B-B14F-4D97-AF65-F5344CB8AC3E}">
        <p14:creationId xmlns:p14="http://schemas.microsoft.com/office/powerpoint/2010/main" val="235434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13</a:t>
            </a:fld>
            <a:endParaRPr lang="en-US"/>
          </a:p>
        </p:txBody>
      </p:sp>
    </p:spTree>
    <p:extLst>
      <p:ext uri="{BB962C8B-B14F-4D97-AF65-F5344CB8AC3E}">
        <p14:creationId xmlns:p14="http://schemas.microsoft.com/office/powerpoint/2010/main" val="68306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14</a:t>
            </a:fld>
            <a:endParaRPr lang="en-US"/>
          </a:p>
        </p:txBody>
      </p:sp>
    </p:spTree>
    <p:extLst>
      <p:ext uri="{BB962C8B-B14F-4D97-AF65-F5344CB8AC3E}">
        <p14:creationId xmlns:p14="http://schemas.microsoft.com/office/powerpoint/2010/main" val="168230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15</a:t>
            </a:fld>
            <a:endParaRPr lang="en-US"/>
          </a:p>
        </p:txBody>
      </p:sp>
    </p:spTree>
    <p:extLst>
      <p:ext uri="{BB962C8B-B14F-4D97-AF65-F5344CB8AC3E}">
        <p14:creationId xmlns:p14="http://schemas.microsoft.com/office/powerpoint/2010/main" val="2131678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16</a:t>
            </a:fld>
            <a:endParaRPr lang="en-US"/>
          </a:p>
        </p:txBody>
      </p:sp>
    </p:spTree>
    <p:extLst>
      <p:ext uri="{BB962C8B-B14F-4D97-AF65-F5344CB8AC3E}">
        <p14:creationId xmlns:p14="http://schemas.microsoft.com/office/powerpoint/2010/main" val="397158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kern="1200">
                <a:solidFill>
                  <a:schemeClr val="tx1"/>
                </a:solidFill>
                <a:effectLst/>
                <a:latin typeface="+mn-lt"/>
                <a:ea typeface="+mn-ea"/>
                <a:cs typeface="+mn-cs"/>
              </a:rPr>
              <a:t>sau một thời gian dài, danh sách các phương pháp tăng lên và phát huy hiệu quả rõ rệt</a:t>
            </a:r>
            <a:r>
              <a:rPr lang="en-US" sz="1200" kern="1200">
                <a:solidFill>
                  <a:schemeClr val="tx1"/>
                </a:solidFill>
                <a:effectLst/>
                <a:latin typeface="+mn-lt"/>
                <a:ea typeface="+mn-ea"/>
                <a:cs typeface="+mn-cs"/>
              </a:rPr>
              <a:t>, 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phổ biến nhất vẫn là scrum, sau đây sẽ tới phần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17</a:t>
            </a:fld>
            <a:endParaRPr lang="en-US"/>
          </a:p>
        </p:txBody>
      </p:sp>
    </p:spTree>
    <p:extLst>
      <p:ext uri="{BB962C8B-B14F-4D97-AF65-F5344CB8AC3E}">
        <p14:creationId xmlns:p14="http://schemas.microsoft.com/office/powerpoint/2010/main" val="174892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T</a:t>
            </a:r>
            <a:r>
              <a:rPr lang="vi-VN" sz="1200" kern="1200">
                <a:solidFill>
                  <a:schemeClr val="tx1"/>
                </a:solidFill>
                <a:effectLst/>
                <a:latin typeface="+mn-lt"/>
                <a:ea typeface="+mn-ea"/>
                <a:cs typeface="+mn-cs"/>
              </a:rPr>
              <a:t>rong đó con người có thể giải quyết những vấn đề phức tạp, trong khi vẫn mang lại hiệu quả và sáng tạo các sản phẩm có giá trị cao nhất có thể</a:t>
            </a:r>
            <a:endParaRPr lang="en-US" sz="1200" kern="1200">
              <a:solidFill>
                <a:schemeClr val="tx1"/>
              </a:solidFill>
              <a:effectLst/>
              <a:latin typeface="+mn-lt"/>
              <a:ea typeface="+mn-ea"/>
              <a:cs typeface="+mn-cs"/>
            </a:endParaRPr>
          </a:p>
          <a:p>
            <a:pPr marL="0" indent="0">
              <a:buFontTx/>
              <a:buNone/>
            </a:pP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18</a:t>
            </a:fld>
            <a:endParaRPr lang="en-US"/>
          </a:p>
        </p:txBody>
      </p:sp>
    </p:spTree>
    <p:extLst>
      <p:ext uri="{BB962C8B-B14F-4D97-AF65-F5344CB8AC3E}">
        <p14:creationId xmlns:p14="http://schemas.microsoft.com/office/powerpoint/2010/main" val="32246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a:t>
            </a:r>
            <a:r>
              <a:rPr lang="vi-VN" sz="1200"/>
              <a:t>hai giáo sư tại Đại học Hitotsubashi ở Tokyo Nhật Bản,</a:t>
            </a:r>
            <a:r>
              <a:rPr lang="en-US" sz="1200"/>
              <a:t> </a:t>
            </a:r>
            <a:r>
              <a:rPr lang="en-US" sz="1200" kern="1200">
                <a:solidFill>
                  <a:schemeClr val="tx1"/>
                </a:solidFill>
                <a:effectLst/>
                <a:latin typeface="+mn-lt"/>
                <a:ea typeface="+mn-ea"/>
                <a:cs typeface="+mn-cs"/>
              </a:rPr>
              <a:t>nhấn mạnh tầm quan trọng của tốc độ và tính linh hoạt khi phát triển sản phẩm mới</a:t>
            </a:r>
          </a:p>
          <a:p>
            <a:pPr marL="171450" indent="-171450">
              <a:buFontTx/>
              <a:buChar char="-"/>
            </a:pPr>
            <a:r>
              <a:rPr lang="en-US" sz="1200" kern="1200">
                <a:solidFill>
                  <a:schemeClr val="tx1"/>
                </a:solidFill>
                <a:effectLst/>
                <a:latin typeface="+mn-lt"/>
                <a:ea typeface="+mn-ea"/>
                <a:cs typeface="+mn-cs"/>
              </a:rPr>
              <a:t>Đề cập tiếp cận bóng bầu dục, </a:t>
            </a:r>
            <a:r>
              <a:rPr lang="vi-VN" sz="1200" kern="1200">
                <a:solidFill>
                  <a:schemeClr val="tx1"/>
                </a:solidFill>
                <a:effectLst/>
                <a:latin typeface="+mn-lt"/>
                <a:ea typeface="+mn-ea"/>
                <a:cs typeface="+mn-cs"/>
              </a:rPr>
              <a:t>cố gắng đi xa như một đơn vị, chuyền bóng qua lại</a:t>
            </a:r>
            <a:endParaRPr lang="en-US" sz="1200" kern="1200">
              <a:solidFill>
                <a:schemeClr val="tx1"/>
              </a:solidFill>
              <a:effectLst/>
              <a:latin typeface="+mn-lt"/>
              <a:ea typeface="+mn-ea"/>
              <a:cs typeface="+mn-cs"/>
            </a:endParaRPr>
          </a:p>
          <a:p>
            <a:pPr marL="0" indent="0">
              <a:buFontTx/>
              <a:buNone/>
            </a:pPr>
            <a:r>
              <a:rPr lang="en-US" sz="2000">
                <a:latin typeface="Gill Sans MT" panose="020B0502020104020203" pitchFamily="34" charset="0"/>
              </a:rPr>
              <a:t>-  một nhà phát triển phần mềm tên là Ken Schwaber bắt đầu triển khai khuôn khổ scrum thành các thực tiễn phát triển phần mềm trong công ty của mình</a:t>
            </a:r>
          </a:p>
        </p:txBody>
      </p:sp>
      <p:sp>
        <p:nvSpPr>
          <p:cNvPr id="4" name="Slide Number Placeholder 3"/>
          <p:cNvSpPr>
            <a:spLocks noGrp="1"/>
          </p:cNvSpPr>
          <p:nvPr>
            <p:ph type="sldNum" sz="quarter" idx="10"/>
          </p:nvPr>
        </p:nvSpPr>
        <p:spPr/>
        <p:txBody>
          <a:bodyPr/>
          <a:lstStyle/>
          <a:p>
            <a:fld id="{0C909D9B-A3F6-4ABE-9953-9B586E2C711C}" type="slidenum">
              <a:rPr lang="en-US" smtClean="0"/>
              <a:t>19</a:t>
            </a:fld>
            <a:endParaRPr lang="en-US"/>
          </a:p>
        </p:txBody>
      </p:sp>
    </p:spTree>
    <p:extLst>
      <p:ext uri="{BB962C8B-B14F-4D97-AF65-F5344CB8AC3E}">
        <p14:creationId xmlns:p14="http://schemas.microsoft.com/office/powerpoint/2010/main" val="195405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1200" kern="1200">
              <a:solidFill>
                <a:schemeClr val="tx1"/>
              </a:solidFill>
              <a:effectLst/>
              <a:latin typeface="+mn-lt"/>
              <a:ea typeface="+mn-ea"/>
              <a:cs typeface="+mn-cs"/>
            </a:endParaRPr>
          </a:p>
          <a:p>
            <a:pPr marL="171450" indent="-171450">
              <a:buFontTx/>
              <a:buChar char="-"/>
            </a:pPr>
            <a:r>
              <a:rPr lang="vi-VN" sz="1200" kern="1200">
                <a:solidFill>
                  <a:schemeClr val="tx1"/>
                </a:solidFill>
                <a:effectLst/>
                <a:latin typeface="+mn-lt"/>
                <a:ea typeface="+mn-ea"/>
                <a:cs typeface="+mn-cs"/>
              </a:rPr>
              <a:t>Những điểm mạnh này tiếp tục hoạt động trong một, nhiều hoặc mạng lưới các đội phát triển, phát hành, vận hành và duy trì các sản phẩm công việc và làm việc của hàng ngàn người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20</a:t>
            </a:fld>
            <a:endParaRPr lang="en-US"/>
          </a:p>
        </p:txBody>
      </p:sp>
    </p:spTree>
    <p:extLst>
      <p:ext uri="{BB962C8B-B14F-4D97-AF65-F5344CB8AC3E}">
        <p14:creationId xmlns:p14="http://schemas.microsoft.com/office/powerpoint/2010/main" val="404580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C</a:t>
            </a:r>
            <a:r>
              <a:rPr lang="vi-VN" sz="1200" b="0" i="0" kern="1200">
                <a:solidFill>
                  <a:schemeClr val="tx1"/>
                </a:solidFill>
                <a:effectLst/>
                <a:latin typeface="+mn-lt"/>
                <a:ea typeface="+mn-ea"/>
                <a:cs typeface="+mn-cs"/>
              </a:rPr>
              <a:t>húng không hề có kế hoạch chi tiết cho hành trình của mình. Nhưng vẫn vượt qua được hàng chục nghìn km mỗi năm qua những vùng đất xa lạ nhờ việc quan sát và thích nghi liên tục với điều kiện khí hậu thức ăn. Nơi trú ngụ</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21</a:t>
            </a:fld>
            <a:endParaRPr lang="en-US"/>
          </a:p>
        </p:txBody>
      </p:sp>
    </p:spTree>
    <p:extLst>
      <p:ext uri="{BB962C8B-B14F-4D97-AF65-F5344CB8AC3E}">
        <p14:creationId xmlns:p14="http://schemas.microsoft.com/office/powerpoint/2010/main" val="313975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Biểu đồ thời gian ra đời của các pp phát triển phần mềm.</a:t>
            </a:r>
          </a:p>
          <a:p>
            <a:r>
              <a:rPr lang="en-US"/>
              <a:t>Thế kỷ XX, </a:t>
            </a:r>
            <a:r>
              <a:rPr lang="vi-VN" sz="1200" b="0" i="0" kern="1200">
                <a:solidFill>
                  <a:schemeClr val="tx1"/>
                </a:solidFill>
                <a:effectLst/>
                <a:latin typeface="+mn-lt"/>
                <a:ea typeface="+mn-ea"/>
                <a:cs typeface="+mn-cs"/>
              </a:rPr>
              <a:t>Có rất nhiều các cá nhân và công ty riêng lẻ đã tự tìm tòi và phát triển những phương pháp</a:t>
            </a:r>
            <a:r>
              <a:rPr lang="en-US" sz="1200" b="0" i="0" kern="1200">
                <a:solidFill>
                  <a:schemeClr val="tx1"/>
                </a:solidFill>
                <a:effectLst/>
                <a:latin typeface="+mn-lt"/>
                <a:ea typeface="+mn-ea"/>
                <a:cs typeface="+mn-cs"/>
              </a:rPr>
              <a:t> phát triển phần mềm</a:t>
            </a:r>
            <a:r>
              <a:rPr lang="vi-VN" sz="1200" b="0" i="0" kern="1200">
                <a:solidFill>
                  <a:schemeClr val="tx1"/>
                </a:solidFill>
                <a:effectLst/>
                <a:latin typeface="+mn-lt"/>
                <a:ea typeface="+mn-ea"/>
                <a:cs typeface="+mn-cs"/>
              </a:rPr>
              <a:t> khác nhau</a:t>
            </a:r>
            <a:r>
              <a:rPr lang="en-US" sz="1200" b="0" i="0" kern="1200">
                <a:solidFill>
                  <a:schemeClr val="tx1"/>
                </a:solidFill>
                <a:effectLst/>
                <a:latin typeface="+mn-lt"/>
                <a:ea typeface="+mn-ea"/>
                <a:cs typeface="+mn-cs"/>
              </a:rPr>
              <a:t> để cài tiến từ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ở đây có thể nói là mô hình thác n</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ớc.</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a:t>
            </a:fld>
            <a:endParaRPr lang="en-US"/>
          </a:p>
        </p:txBody>
      </p:sp>
    </p:spTree>
    <p:extLst>
      <p:ext uri="{BB962C8B-B14F-4D97-AF65-F5344CB8AC3E}">
        <p14:creationId xmlns:p14="http://schemas.microsoft.com/office/powerpoint/2010/main" val="1483606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Scrum đã được sử dụng để phát triển phần mềm, phần cứng, phần mềm nhúng, mạng lưới chức năng tương tác</a:t>
            </a:r>
            <a:r>
              <a:rPr lang="en-US" sz="1200" kern="1200">
                <a:solidFill>
                  <a:schemeClr val="tx1"/>
                </a:solidFill>
                <a:effectLst/>
                <a:latin typeface="+mn-lt"/>
                <a:ea typeface="+mn-ea"/>
                <a:cs typeface="+mn-cs"/>
              </a:rPr>
              <a:t>. Hầu hết mọi thứ sd hàng ngày</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22</a:t>
            </a:fld>
            <a:endParaRPr lang="en-US"/>
          </a:p>
        </p:txBody>
      </p:sp>
    </p:spTree>
    <p:extLst>
      <p:ext uri="{BB962C8B-B14F-4D97-AF65-F5344CB8AC3E}">
        <p14:creationId xmlns:p14="http://schemas.microsoft.com/office/powerpoint/2010/main" val="151125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Điều này sẽ giúp giảm thiểu rủi ro và tăng tính chính xác đặc biệt là trong môi trường phát triển phần mềm nhiều biến động</a:t>
            </a: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Tạo thành mô hình quản lý tiến trình thực nghiệm gồm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23</a:t>
            </a:fld>
            <a:endParaRPr lang="en-US"/>
          </a:p>
        </p:txBody>
      </p:sp>
    </p:spTree>
    <p:extLst>
      <p:ext uri="{BB962C8B-B14F-4D97-AF65-F5344CB8AC3E}">
        <p14:creationId xmlns:p14="http://schemas.microsoft.com/office/powerpoint/2010/main" val="253863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a:latin typeface="Gill Sans MT(Body)"/>
              </a:rPr>
              <a:t>Sự minh bạch yêu cầu các yếu tố này cần được định nghĩa theo một tiêu chuẩn để những người quan sát có thể hiểu những gì họ thấy theo cùng một cách</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24</a:t>
            </a:fld>
            <a:endParaRPr lang="en-US"/>
          </a:p>
        </p:txBody>
      </p:sp>
    </p:spTree>
    <p:extLst>
      <p:ext uri="{BB962C8B-B14F-4D97-AF65-F5344CB8AC3E}">
        <p14:creationId xmlns:p14="http://schemas.microsoft.com/office/powerpoint/2010/main" val="304566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Ảnh h</a:t>
            </a:r>
            <a:r>
              <a:rPr lang="vi-VN" sz="1200">
                <a:latin typeface="Gill Sans MT(Body)"/>
              </a:rPr>
              <a:t>ư</a:t>
            </a:r>
            <a:r>
              <a:rPr lang="en-US" sz="1200">
                <a:latin typeface="Gill Sans MT(Body)"/>
              </a:rPr>
              <a:t>ởng đến công việc</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25</a:t>
            </a:fld>
            <a:endParaRPr lang="en-US"/>
          </a:p>
        </p:txBody>
      </p:sp>
    </p:spTree>
    <p:extLst>
      <p:ext uri="{BB962C8B-B14F-4D97-AF65-F5344CB8AC3E}">
        <p14:creationId xmlns:p14="http://schemas.microsoft.com/office/powerpoint/2010/main" val="3967484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Ý t</a:t>
            </a:r>
            <a:r>
              <a:rPr lang="vi-VN" sz="1200">
                <a:latin typeface="Gill Sans MT(Body)"/>
              </a:rPr>
              <a:t>ư</a:t>
            </a:r>
            <a:r>
              <a:rPr lang="en-US" sz="1200">
                <a:latin typeface="Gill Sans MT(Body)"/>
              </a:rPr>
              <a:t>ởng mới trong quá trình sản xuất và đc đánh giá thực sự có giá trị</a:t>
            </a:r>
          </a:p>
          <a:p>
            <a:pPr marL="171450" indent="-171450">
              <a:buFontTx/>
              <a:buChar char="-"/>
            </a:pPr>
            <a:r>
              <a:rPr lang="en-US" sz="1200">
                <a:latin typeface="Gill Sans MT(Body)"/>
              </a:rPr>
              <a:t>Đảm bảo triển khai scrum mang lại hiệu quả cao nhất, đảm bảo 3 trụ cột trong 1 thể thống nhất, thiếu vắng 1 trong 3 sẽ gây ra hậu quả cực kỳ nghiêm trọng và dễ dẫn đến thất bại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26</a:t>
            </a:fld>
            <a:endParaRPr lang="en-US"/>
          </a:p>
        </p:txBody>
      </p:sp>
    </p:spTree>
    <p:extLst>
      <p:ext uri="{BB962C8B-B14F-4D97-AF65-F5344CB8AC3E}">
        <p14:creationId xmlns:p14="http://schemas.microsoft.com/office/powerpoint/2010/main" val="3422392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Là người dùng, tôi muốn xem lại danh sách các sản phẩm đã chọn trong giỏ hàng để tôi có thể biết được tôi đã chọn những gì</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27</a:t>
            </a:fld>
            <a:endParaRPr lang="en-US"/>
          </a:p>
        </p:txBody>
      </p:sp>
    </p:spTree>
    <p:extLst>
      <p:ext uri="{BB962C8B-B14F-4D97-AF65-F5344CB8AC3E}">
        <p14:creationId xmlns:p14="http://schemas.microsoft.com/office/powerpoint/2010/main" val="2822098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a:solidFill>
                  <a:schemeClr val="tx1"/>
                </a:solidFill>
                <a:effectLst/>
                <a:latin typeface="+mn-lt"/>
                <a:ea typeface="+mn-ea"/>
                <a:cs typeface="+mn-cs"/>
              </a:rPr>
              <a:t>Biểu đồ Burndown đi xuống là một dấu hiệu tốt cho tiến độ hoàn thành công việc</a:t>
            </a:r>
          </a:p>
          <a:p>
            <a:pPr marL="0" indent="0">
              <a:buFontTx/>
              <a:buNone/>
            </a:pPr>
            <a:r>
              <a:rPr lang="en-US" sz="1200" b="0" i="0" kern="1200">
                <a:solidFill>
                  <a:schemeClr val="tx1"/>
                </a:solidFill>
                <a:effectLst/>
                <a:latin typeface="+mn-lt"/>
                <a:ea typeface="+mn-ea"/>
                <a:cs typeface="+mn-cs"/>
              </a:rPr>
              <a:t>T</a:t>
            </a:r>
            <a:r>
              <a:rPr lang="vi-VN" sz="1200" b="0" i="0" kern="1200">
                <a:solidFill>
                  <a:schemeClr val="tx1"/>
                </a:solidFill>
                <a:effectLst/>
                <a:latin typeface="+mn-lt"/>
                <a:ea typeface="+mn-ea"/>
                <a:cs typeface="+mn-cs"/>
              </a:rPr>
              <a:t>ấm bảng trắng. Nhóm sẽ dùng những sticky note nhiều màu sắc để ghi thông tin và dán lên trên tấm bảng đó. Việc đó sẽ giúp nhóm cập nhật thông tin một cách trực quan và nhanh hơn</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28</a:t>
            </a:fld>
            <a:endParaRPr lang="en-US"/>
          </a:p>
        </p:txBody>
      </p:sp>
    </p:spTree>
    <p:extLst>
      <p:ext uri="{BB962C8B-B14F-4D97-AF65-F5344CB8AC3E}">
        <p14:creationId xmlns:p14="http://schemas.microsoft.com/office/powerpoint/2010/main" val="1304722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Quản lý dự án (Project manager) hay Trưởng nhóm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29</a:t>
            </a:fld>
            <a:endParaRPr lang="en-US"/>
          </a:p>
        </p:txBody>
      </p:sp>
    </p:spTree>
    <p:extLst>
      <p:ext uri="{BB962C8B-B14F-4D97-AF65-F5344CB8AC3E}">
        <p14:creationId xmlns:p14="http://schemas.microsoft.com/office/powerpoint/2010/main" val="2825625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000">
                <a:latin typeface="Gill Sans MT" panose="020B0502020104020203" pitchFamily="34" charset="0"/>
              </a:rPr>
              <a:t>Truyền đạt đến đội phát triển</a:t>
            </a:r>
          </a:p>
        </p:txBody>
      </p:sp>
      <p:sp>
        <p:nvSpPr>
          <p:cNvPr id="4" name="Slide Number Placeholder 3"/>
          <p:cNvSpPr>
            <a:spLocks noGrp="1"/>
          </p:cNvSpPr>
          <p:nvPr>
            <p:ph type="sldNum" sz="quarter" idx="10"/>
          </p:nvPr>
        </p:nvSpPr>
        <p:spPr/>
        <p:txBody>
          <a:bodyPr/>
          <a:lstStyle/>
          <a:p>
            <a:fld id="{0C909D9B-A3F6-4ABE-9953-9B586E2C711C}" type="slidenum">
              <a:rPr lang="en-US" smtClean="0"/>
              <a:t>30</a:t>
            </a:fld>
            <a:endParaRPr lang="en-US"/>
          </a:p>
        </p:txBody>
      </p:sp>
    </p:spTree>
    <p:extLst>
      <p:ext uri="{BB962C8B-B14F-4D97-AF65-F5344CB8AC3E}">
        <p14:creationId xmlns:p14="http://schemas.microsoft.com/office/powerpoint/2010/main" val="3578463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nghĩa là công việc của họ không cố định ở lập trình, kiểm thử, phân tích hay thiết kế. Tùy theo yêu cầu công việc mà họ sẽ đảm nhận những vai trò tương ứng</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31</a:t>
            </a:fld>
            <a:endParaRPr lang="en-US"/>
          </a:p>
        </p:txBody>
      </p:sp>
    </p:spTree>
    <p:extLst>
      <p:ext uri="{BB962C8B-B14F-4D97-AF65-F5344CB8AC3E}">
        <p14:creationId xmlns:p14="http://schemas.microsoft.com/office/powerpoint/2010/main" val="404706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Times New Roman" panose="02020603050405020304" pitchFamily="18" charset="0"/>
              </a:rPr>
              <a:t>Có </a:t>
            </a:r>
            <a:r>
              <a:rPr lang="vi-VN" sz="1200" kern="1200">
                <a:solidFill>
                  <a:schemeClr val="tx1"/>
                </a:solidFill>
                <a:latin typeface="+mn-lt"/>
                <a:ea typeface="+mn-ea"/>
                <a:cs typeface="Times New Roman" panose="02020603050405020304" pitchFamily="18" charset="0"/>
              </a:rPr>
              <a:t>quy trình phát triển giống như một dòng chảy</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5</a:t>
            </a:fld>
            <a:endParaRPr lang="en-US"/>
          </a:p>
        </p:txBody>
      </p:sp>
    </p:spTree>
    <p:extLst>
      <p:ext uri="{BB962C8B-B14F-4D97-AF65-F5344CB8AC3E}">
        <p14:creationId xmlns:p14="http://schemas.microsoft.com/office/powerpoint/2010/main" val="2026855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Huấn luyện cho Nhóm Phát triển biết cách tạo ra các hạng mục Product Backlog thật rõ ràng và đơn giản</a:t>
            </a:r>
            <a:endParaRPr lang="en-US" sz="1050" kern="1200">
              <a:solidFill>
                <a:schemeClr val="tx1"/>
              </a:solidFill>
              <a:effectLst/>
              <a:latin typeface="+mn-lt"/>
              <a:ea typeface="+mn-ea"/>
              <a:cs typeface="+mn-cs"/>
            </a:endParaRPr>
          </a:p>
          <a:p>
            <a:r>
              <a:rPr lang="vi-VN" sz="1200" kern="1200">
                <a:solidFill>
                  <a:schemeClr val="tx1"/>
                </a:solidFill>
                <a:effectLst/>
                <a:latin typeface="+mn-lt"/>
                <a:ea typeface="+mn-ea"/>
                <a:cs typeface="+mn-cs"/>
              </a:rPr>
              <a:t>Huấn luyện Nhóm Phát triển cách tự tổ chức và làm việc liên chức năng</a:t>
            </a:r>
            <a:endParaRPr lang="en-US" sz="105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32</a:t>
            </a:fld>
            <a:endParaRPr lang="en-US"/>
          </a:p>
        </p:txBody>
      </p:sp>
    </p:spTree>
    <p:extLst>
      <p:ext uri="{BB962C8B-B14F-4D97-AF65-F5344CB8AC3E}">
        <p14:creationId xmlns:p14="http://schemas.microsoft.com/office/powerpoint/2010/main" val="2018272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33</a:t>
            </a:fld>
            <a:endParaRPr lang="en-US"/>
          </a:p>
        </p:txBody>
      </p:sp>
    </p:spTree>
    <p:extLst>
      <p:ext uri="{BB962C8B-B14F-4D97-AF65-F5344CB8AC3E}">
        <p14:creationId xmlns:p14="http://schemas.microsoft.com/office/powerpoint/2010/main" val="390386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Ngắn quá ko đủ</a:t>
            </a:r>
            <a:r>
              <a:rPr lang="en-US" sz="2000" b="0" i="0" kern="1200">
                <a:solidFill>
                  <a:schemeClr val="tx1"/>
                </a:solidFill>
                <a:effectLst/>
                <a:latin typeface="Gill Sans MT" panose="020B0502020104020203" pitchFamily="34" charset="0"/>
                <a:ea typeface="+mn-ea"/>
                <a:cs typeface="+mn-cs"/>
              </a:rPr>
              <a:t> để cho ra đời một sản phẩm hoàn thiện</a:t>
            </a:r>
            <a:endParaRPr lang="en-US" sz="1200" b="0" i="0" kern="1200">
              <a:solidFill>
                <a:schemeClr val="tx1"/>
              </a:solidFill>
              <a:effectLst/>
              <a:latin typeface="+mn-lt"/>
              <a:ea typeface="+mn-ea"/>
              <a:cs typeface="+mn-cs"/>
            </a:endParaRPr>
          </a:p>
          <a:p>
            <a:pPr lvl="1"/>
            <a:r>
              <a:rPr lang="vi-VN" sz="1200" b="0" i="0" kern="1200">
                <a:solidFill>
                  <a:schemeClr val="tx1"/>
                </a:solidFill>
                <a:effectLst/>
                <a:latin typeface="+mn-lt"/>
                <a:ea typeface="+mn-ea"/>
                <a:cs typeface="+mn-cs"/>
              </a:rPr>
              <a:t>sau buổi họp kế hoạch Sprint, ta sẽ biết được Mục tiêu của Sprint và những việc đầu mục cần làm trong Sprint.</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34</a:t>
            </a:fld>
            <a:endParaRPr lang="en-US"/>
          </a:p>
        </p:txBody>
      </p:sp>
    </p:spTree>
    <p:extLst>
      <p:ext uri="{BB962C8B-B14F-4D97-AF65-F5344CB8AC3E}">
        <p14:creationId xmlns:p14="http://schemas.microsoft.com/office/powerpoint/2010/main" val="406115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35</a:t>
            </a:fld>
            <a:endParaRPr lang="en-US"/>
          </a:p>
        </p:txBody>
      </p:sp>
    </p:spTree>
    <p:extLst>
      <p:ext uri="{BB962C8B-B14F-4D97-AF65-F5344CB8AC3E}">
        <p14:creationId xmlns:p14="http://schemas.microsoft.com/office/powerpoint/2010/main" val="4102554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36</a:t>
            </a:fld>
            <a:endParaRPr lang="en-US"/>
          </a:p>
        </p:txBody>
      </p:sp>
    </p:spTree>
    <p:extLst>
      <p:ext uri="{BB962C8B-B14F-4D97-AF65-F5344CB8AC3E}">
        <p14:creationId xmlns:p14="http://schemas.microsoft.com/office/powerpoint/2010/main" val="195478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37</a:t>
            </a:fld>
            <a:endParaRPr lang="en-US"/>
          </a:p>
        </p:txBody>
      </p:sp>
    </p:spTree>
    <p:extLst>
      <p:ext uri="{BB962C8B-B14F-4D97-AF65-F5344CB8AC3E}">
        <p14:creationId xmlns:p14="http://schemas.microsoft.com/office/powerpoint/2010/main" val="2328705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38</a:t>
            </a:fld>
            <a:endParaRPr lang="en-US"/>
          </a:p>
        </p:txBody>
      </p:sp>
    </p:spTree>
    <p:extLst>
      <p:ext uri="{BB962C8B-B14F-4D97-AF65-F5344CB8AC3E}">
        <p14:creationId xmlns:p14="http://schemas.microsoft.com/office/powerpoint/2010/main" val="4197527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Gill Sans MT(Body)"/>
              </a:rPr>
              <a:t>(Ví dụ: project bị thay đổi theo hướng mở rộng hơn tưởng tượng nên đòi hỏi về kỹ thuật cũng cao hơn, thì có thể bổ sung thêm 1 team mới để xử lý các vấn đề mới phát sinh trong khi team cũ vẫn đang tiếp tục công việc của mình)</a:t>
            </a:r>
            <a:endParaRPr lang="en-US" sz="1200">
              <a:latin typeface="Gill Sans MT(Body)"/>
            </a:endParaRPr>
          </a:p>
          <a:p>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39</a:t>
            </a:fld>
            <a:endParaRPr lang="en-US"/>
          </a:p>
        </p:txBody>
      </p:sp>
    </p:spTree>
    <p:extLst>
      <p:ext uri="{BB962C8B-B14F-4D97-AF65-F5344CB8AC3E}">
        <p14:creationId xmlns:p14="http://schemas.microsoft.com/office/powerpoint/2010/main" val="2161698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latin typeface="Gill Sans MT(Body)"/>
              </a:rPr>
              <a:t>nhận phản hồi liên tục và nhanh chóng điều chỉnh để đảm bảo chất lượng phần mềm cao nhất</a:t>
            </a:r>
            <a:r>
              <a:rPr lang="vi-VN"/>
              <a:t>,</a:t>
            </a:r>
            <a:endParaRPr lang="en-US"/>
          </a:p>
          <a:p>
            <a:r>
              <a:rPr lang="vi-VN" sz="1200">
                <a:latin typeface="Gill Sans MT(Body)"/>
              </a:rPr>
              <a:t>chia nhỏ phần mềm cần sản xuất ra thành các phần nhỏ </a:t>
            </a:r>
            <a:endParaRPr lang="en-US" sz="1200">
              <a:latin typeface="Gill Sans MT(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Gill Sans MT(Body)"/>
              </a:rPr>
              <a:t>tự quản và tự tổ chức các thành viên trong nhóm Scrum có thể vui vẻ làm việc cùng nhau</a:t>
            </a:r>
            <a:r>
              <a:rPr lang="en-US" sz="1200">
                <a:latin typeface="Gill Sans MT(Body)"/>
              </a:rPr>
              <a:t>,</a:t>
            </a:r>
            <a:r>
              <a:rPr lang="vi-VN" sz="1200">
                <a:latin typeface="Gill Sans MT(Body)"/>
              </a:rPr>
              <a:t> mọi thành viên trong nhóm Scrum đều có thể ra quyết định</a:t>
            </a:r>
            <a:r>
              <a:rPr lang="en-US" sz="1200">
                <a:latin typeface="Gill Sans MT(Body)"/>
              </a:rPr>
              <a:t>.</a:t>
            </a:r>
            <a:endParaRPr lang="en-US"/>
          </a:p>
          <a:p>
            <a:r>
              <a:rPr lang="en-US" sz="1200" kern="1200">
                <a:solidFill>
                  <a:schemeClr val="tx1"/>
                </a:solidFill>
                <a:effectLst/>
                <a:latin typeface="+mn-lt"/>
                <a:ea typeface="+mn-ea"/>
                <a:cs typeface="+mn-cs"/>
              </a:rPr>
              <a:t>Từng giai đoạn </a:t>
            </a:r>
            <a:r>
              <a:rPr lang="vi-VN" sz="1200" kern="1200">
                <a:solidFill>
                  <a:schemeClr val="tx1"/>
                </a:solidFill>
                <a:effectLst/>
                <a:latin typeface="+mn-lt"/>
                <a:ea typeface="+mn-ea"/>
                <a:cs typeface="+mn-cs"/>
              </a:rPr>
              <a:t>rút kinh nghiệm hoặc phát huy các ưu điểm của Sprint trước để cải thiện hơn sản phẩm trong Sprint sau </a:t>
            </a:r>
            <a:r>
              <a:rPr lang="en-US" sz="1200" kern="1200">
                <a:solidFill>
                  <a:schemeClr val="tx1"/>
                </a:solidFill>
                <a:effectLst/>
                <a:latin typeface="+mn-lt"/>
                <a:ea typeface="+mn-ea"/>
                <a:cs typeface="+mn-cs"/>
              </a:rPr>
              <a:t>giảm thiểu rủi ro</a:t>
            </a:r>
          </a:p>
          <a:p>
            <a:r>
              <a:rPr lang="vi-VN" sz="1200">
                <a:latin typeface="Gill Sans MT(Body)"/>
              </a:rPr>
              <a:t>có rất nhiều cơ hội để kiểm tra và điều chỉnh sản phẩm trong suốt dự án và cuối cùng tạo ra sản phẩm tốt nhất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Để đảm bảo hiệu quả thì ta cần nhóm có trình độ ổn định, hiểu biết về agile scrum</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40</a:t>
            </a:fld>
            <a:endParaRPr lang="en-US"/>
          </a:p>
        </p:txBody>
      </p:sp>
    </p:spTree>
    <p:extLst>
      <p:ext uri="{BB962C8B-B14F-4D97-AF65-F5344CB8AC3E}">
        <p14:creationId xmlns:p14="http://schemas.microsoft.com/office/powerpoint/2010/main" val="387934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Họ đã đi đến thống nhất về quan điểm chung giữa các phương pháp và cho ra đời</a:t>
            </a:r>
            <a:r>
              <a:rPr lang="en-US" sz="1200" b="0" i="0" kern="1200">
                <a:solidFill>
                  <a:schemeClr val="tx1"/>
                </a:solidFill>
                <a:effectLst/>
                <a:latin typeface="+mn-lt"/>
                <a:ea typeface="+mn-ea"/>
                <a:cs typeface="+mn-cs"/>
              </a:rPr>
              <a:t> Agile</a:t>
            </a:r>
          </a:p>
        </p:txBody>
      </p:sp>
      <p:sp>
        <p:nvSpPr>
          <p:cNvPr id="4" name="Slide Number Placeholder 3"/>
          <p:cNvSpPr>
            <a:spLocks noGrp="1"/>
          </p:cNvSpPr>
          <p:nvPr>
            <p:ph type="sldNum" sz="quarter" idx="10"/>
          </p:nvPr>
        </p:nvSpPr>
        <p:spPr/>
        <p:txBody>
          <a:bodyPr/>
          <a:lstStyle/>
          <a:p>
            <a:fld id="{0C909D9B-A3F6-4ABE-9953-9B586E2C711C}" type="slidenum">
              <a:rPr lang="en-US" smtClean="0"/>
              <a:t>6</a:t>
            </a:fld>
            <a:endParaRPr lang="en-US"/>
          </a:p>
        </p:txBody>
      </p:sp>
    </p:spTree>
    <p:extLst>
      <p:ext uri="{BB962C8B-B14F-4D97-AF65-F5344CB8AC3E}">
        <p14:creationId xmlns:p14="http://schemas.microsoft.com/office/powerpoint/2010/main" val="72877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7</a:t>
            </a:fld>
            <a:endParaRPr lang="en-US"/>
          </a:p>
        </p:txBody>
      </p:sp>
    </p:spTree>
    <p:extLst>
      <p:ext uri="{BB962C8B-B14F-4D97-AF65-F5344CB8AC3E}">
        <p14:creationId xmlns:p14="http://schemas.microsoft.com/office/powerpoint/2010/main" val="216306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lỗi mà mọi ng</a:t>
            </a:r>
            <a:r>
              <a:rPr lang="vi-VN"/>
              <a:t>ư</a:t>
            </a:r>
            <a:r>
              <a:rPr lang="en-US"/>
              <a:t>ời hay mắc phải đó là không để ý đến dòng cuối của tuyên ngôn, đó là các mục bên phải vẫn phải đc đảm bảo. Nh</a:t>
            </a:r>
            <a:r>
              <a:rPr lang="vi-VN"/>
              <a:t>ư</a:t>
            </a:r>
            <a:r>
              <a:rPr lang="en-US"/>
              <a:t>ng trong Agile, các mục bên phải vẫn đc </a:t>
            </a:r>
            <a:r>
              <a:rPr lang="vi-VN"/>
              <a:t>ư</a:t>
            </a:r>
            <a:r>
              <a:rPr lang="en-US"/>
              <a:t>u tiên h</a:t>
            </a:r>
            <a:r>
              <a:rPr lang="vi-VN"/>
              <a:t>ơ</a:t>
            </a:r>
            <a:r>
              <a:rPr lang="en-US"/>
              <a:t>n</a:t>
            </a:r>
          </a:p>
          <a:p>
            <a:r>
              <a:rPr lang="vi-VN" sz="1200" kern="1200">
                <a:solidFill>
                  <a:schemeClr val="tx1"/>
                </a:solidFill>
                <a:effectLst/>
                <a:latin typeface="+mn-lt"/>
                <a:ea typeface="+mn-ea"/>
                <a:cs typeface="+mn-cs"/>
              </a:rPr>
              <a:t>Các giá trị “Con người và sự tương tác”, “Phần mềm chạy tốt hơn”, “Cộng tác với khách hàng”, và “Phản hồi với các thay đổi” chính là bốn giá trị cốt lõi của Agile. Các giá trị này được xây dựng dựa trên 12 nguyên lý</a:t>
            </a:r>
            <a:r>
              <a:rPr lang="en-US" sz="1200" kern="1200">
                <a:solidFill>
                  <a:schemeClr val="tx1"/>
                </a:solidFill>
                <a:effectLst/>
                <a:latin typeface="+mn-lt"/>
                <a:ea typeface="+mn-ea"/>
                <a:cs typeface="+mn-cs"/>
              </a:rPr>
              <a:t> sau là</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8</a:t>
            </a:fld>
            <a:endParaRPr lang="en-US"/>
          </a:p>
        </p:txBody>
      </p:sp>
    </p:spTree>
    <p:extLst>
      <p:ext uri="{BB962C8B-B14F-4D97-AF65-F5344CB8AC3E}">
        <p14:creationId xmlns:p14="http://schemas.microsoft.com/office/powerpoint/2010/main" val="399817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9</a:t>
            </a:fld>
            <a:endParaRPr lang="en-US"/>
          </a:p>
        </p:txBody>
      </p:sp>
    </p:spTree>
    <p:extLst>
      <p:ext uri="{BB962C8B-B14F-4D97-AF65-F5344CB8AC3E}">
        <p14:creationId xmlns:p14="http://schemas.microsoft.com/office/powerpoint/2010/main" val="254227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10</a:t>
            </a:fld>
            <a:endParaRPr lang="en-US"/>
          </a:p>
        </p:txBody>
      </p:sp>
    </p:spTree>
    <p:extLst>
      <p:ext uri="{BB962C8B-B14F-4D97-AF65-F5344CB8AC3E}">
        <p14:creationId xmlns:p14="http://schemas.microsoft.com/office/powerpoint/2010/main" val="397413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kern="1200">
                <a:solidFill>
                  <a:schemeClr val="tx1"/>
                </a:solidFill>
                <a:effectLst/>
                <a:latin typeface="+mn-lt"/>
                <a:ea typeface="+mn-ea"/>
                <a:cs typeface="+mn-cs"/>
              </a:rPr>
              <a:t>Trong khi Tuyên ngôn Agile giải quyết việc phát triển phần mềm thì Tuyên ngôn Tương hỗ tập trung nhiều hơn vào khía cạnh quản lí dự án. Theo Tuyên ngôn Tương hỗ, lãnh đạo dự án đã đạt được thành công trong việc chuyển giao kết quả thông qua việc</a:t>
            </a:r>
            <a:endParaRPr lang="en-US" sz="3600">
              <a:latin typeface="Gill Sans MT" panose="020B0502020104020203" pitchFamily="34" charset="0"/>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11</a:t>
            </a:fld>
            <a:endParaRPr lang="en-US"/>
          </a:p>
        </p:txBody>
      </p:sp>
    </p:spTree>
    <p:extLst>
      <p:ext uri="{BB962C8B-B14F-4D97-AF65-F5344CB8AC3E}">
        <p14:creationId xmlns:p14="http://schemas.microsoft.com/office/powerpoint/2010/main" val="25991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0599F-B1B7-4B6B-B1F9-DEF227733BF8}" type="datetime1">
              <a:rPr lang="en-US" smtClean="0"/>
              <a:t>7/5/2018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489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47398-8FF2-4E32-8862-6103A2317DF2}" type="datetime1">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5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47A30-BE5D-4D18-827C-0AB2E55D909E}" type="datetime1">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9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7A99F-8950-4164-BF10-5442B87124CB}" type="datetime1">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920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17FB17-C18C-4747-918E-660815C8C6CE}" type="datetime1">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57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9699D-4F48-4D31-A508-0854D2F226ED}" type="datetime1">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33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62542-D551-49CB-8EC4-4884B5B4032D}" type="datetime1">
              <a:rPr lang="en-US" smtClean="0"/>
              <a:t>7/5/2018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577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E0D89-44CA-434D-AC79-CB38C5E7BB97}" type="datetime1">
              <a:rPr lang="en-US" smtClean="0"/>
              <a:t>7/5/2018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679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DF543-4490-4167-B91C-CAF6F33176EB}" type="datetime1">
              <a:rPr lang="en-US" smtClean="0"/>
              <a:t>7/5/2018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3848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01060B-F924-4CDC-A8A8-8DAE40EFAFD6}" type="datetime1">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233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D0A56BC-66B6-4679-BB80-0AE90E92903D}" type="datetime1">
              <a:rPr lang="en-US" smtClean="0"/>
              <a:t>7/5/2018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198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DA894AB-7398-4C81-88BB-21AF203E6F66}" type="datetime1">
              <a:rPr lang="en-US" smtClean="0"/>
              <a:t>7/5/2018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730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9.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4.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5.gif"/><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760" y="1560276"/>
            <a:ext cx="8740302" cy="1646302"/>
          </a:xfrm>
        </p:spPr>
        <p:txBody>
          <a:bodyPr>
            <a:normAutofit fontScale="90000"/>
          </a:bodyPr>
          <a:lstStyle/>
          <a:p>
            <a:r>
              <a:rPr lang="en-US" sz="4000">
                <a:latin typeface="Arial" panose="020B0604020202020204" pitchFamily="34" charset="0"/>
                <a:cs typeface="Arial" panose="020B0604020202020204" pitchFamily="34" charset="0"/>
              </a:rPr>
              <a:t>seminar</a:t>
            </a:r>
            <a:br>
              <a:rPr lang="en-US" sz="6000">
                <a:latin typeface="Arial" panose="020B0604020202020204" pitchFamily="34" charset="0"/>
                <a:cs typeface="Arial" panose="020B0604020202020204" pitchFamily="34" charset="0"/>
              </a:rPr>
            </a:br>
            <a:r>
              <a:rPr lang="en-US" sz="6000">
                <a:latin typeface="Arial" panose="020B0604020202020204" pitchFamily="34" charset="0"/>
                <a:cs typeface="Arial" panose="020B0604020202020204" pitchFamily="34" charset="0"/>
              </a:rPr>
              <a:t>		</a:t>
            </a:r>
            <a:r>
              <a:rPr lang="en-US" sz="4400">
                <a:latin typeface="+mn-lt"/>
              </a:rPr>
              <a:t>đề tài:  agile &amp; scrum</a:t>
            </a:r>
            <a:br>
              <a:rPr lang="en-US" sz="6000" dirty="0">
                <a:latin typeface="Arial" panose="020B0604020202020204" pitchFamily="34" charset="0"/>
                <a:cs typeface="Arial" panose="020B0604020202020204" pitchFamily="34" charset="0"/>
              </a:rPr>
            </a:br>
            <a:endParaRPr lang="en-US" sz="31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47760" y="3636705"/>
            <a:ext cx="7766936" cy="2527388"/>
          </a:xfrm>
        </p:spPr>
        <p:txBody>
          <a:bodyPr>
            <a:normAutofit fontScale="25000" lnSpcReduction="20000"/>
          </a:bodyPr>
          <a:lstStyle/>
          <a:p>
            <a:r>
              <a:rPr lang="en-US" sz="8000" b="1" u="sng" dirty="0">
                <a:latin typeface="Times New Roman" panose="02020603050405020304" pitchFamily="18" charset="0"/>
                <a:cs typeface="Times New Roman" panose="02020603050405020304" pitchFamily="18" charset="0"/>
              </a:rPr>
              <a:t>Môn học</a:t>
            </a:r>
            <a:r>
              <a:rPr lang="en-US" sz="8000" b="1" u="sng">
                <a:latin typeface="Times New Roman" panose="02020603050405020304" pitchFamily="18" charset="0"/>
                <a:cs typeface="Times New Roman" panose="02020603050405020304" pitchFamily="18" charset="0"/>
              </a:rPr>
              <a:t>:</a:t>
            </a:r>
            <a:r>
              <a:rPr lang="en-US" sz="8000" b="1">
                <a:latin typeface="Times New Roman" panose="02020603050405020304" pitchFamily="18" charset="0"/>
                <a:cs typeface="Times New Roman" panose="02020603050405020304" pitchFamily="18" charset="0"/>
              </a:rPr>
              <a:t> nhập môn công nghệ phần mềm</a:t>
            </a:r>
            <a:endParaRPr lang="en-US" sz="8000" b="1" u="sng" dirty="0">
              <a:latin typeface="Times New Roman" panose="02020603050405020304" pitchFamily="18" charset="0"/>
              <a:cs typeface="Times New Roman" panose="02020603050405020304" pitchFamily="18" charset="0"/>
            </a:endParaRPr>
          </a:p>
          <a:p>
            <a:pPr algn="l"/>
            <a:r>
              <a:rPr lang="en-US" sz="8000" b="1" u="sng" dirty="0">
                <a:latin typeface="Times New Roman" panose="02020603050405020304" pitchFamily="18" charset="0"/>
                <a:cs typeface="Times New Roman" panose="02020603050405020304" pitchFamily="18" charset="0"/>
              </a:rPr>
              <a:t>Tên thành viên: </a:t>
            </a:r>
            <a:r>
              <a:rPr lang="en-US" sz="8000" b="1" dirty="0">
                <a:latin typeface="Times New Roman" panose="02020603050405020304" pitchFamily="18" charset="0"/>
                <a:cs typeface="Times New Roman" panose="02020603050405020304" pitchFamily="18" charset="0"/>
              </a:rPr>
              <a:t>	</a:t>
            </a:r>
          </a:p>
          <a:p>
            <a:pPr algn="l"/>
            <a:r>
              <a:rPr lang="en-US" sz="8000" b="1">
                <a:latin typeface="Times New Roman" panose="02020603050405020304" pitchFamily="18" charset="0"/>
                <a:cs typeface="Times New Roman" panose="02020603050405020304" pitchFamily="18" charset="0"/>
              </a:rPr>
              <a:t>	võ nguyên quân - 14520737</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Nguyễn </a:t>
            </a:r>
            <a:r>
              <a:rPr lang="en-US" sz="8000" b="1">
                <a:latin typeface="Times New Roman" panose="02020603050405020304" pitchFamily="18" charset="0"/>
                <a:cs typeface="Times New Roman" panose="02020603050405020304" pitchFamily="18" charset="0"/>
              </a:rPr>
              <a:t>Minh Thiện - 14520868</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a:t>
            </a:r>
            <a:endParaRPr lang="en-US" sz="2900" b="1" dirty="0">
              <a:latin typeface="Times New Roman" panose="02020603050405020304" pitchFamily="18" charset="0"/>
              <a:cs typeface="Times New Roman" panose="02020603050405020304" pitchFamily="18" charset="0"/>
            </a:endParaRPr>
          </a:p>
          <a:p>
            <a:pPr algn="l"/>
            <a:endParaRPr lang="en-US" sz="8000"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0080067" y="328102"/>
            <a:ext cx="1258798" cy="1232174"/>
          </a:xfrm>
          <a:prstGeom prst="rect">
            <a:avLst/>
          </a:prstGeom>
        </p:spPr>
      </p:pic>
      <p:sp>
        <p:nvSpPr>
          <p:cNvPr id="6" name="Slide Number Placeholder 5"/>
          <p:cNvSpPr>
            <a:spLocks noGrp="1"/>
          </p:cNvSpPr>
          <p:nvPr>
            <p:ph type="sldNum" sz="quarter" idx="12"/>
          </p:nvPr>
        </p:nvSpPr>
        <p:spPr>
          <a:xfrm>
            <a:off x="10933356" y="5469447"/>
            <a:ext cx="811019" cy="503578"/>
          </a:xfrm>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258340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10</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2067195"/>
            <a:ext cx="11770638" cy="3416320"/>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Phần mềm chạy tốt là thước đo chính của tiến độ.</a:t>
            </a:r>
            <a:endParaRPr lang="en-US" sz="2400">
              <a:latin typeface="Gill Sans MT(Body)"/>
            </a:endParaRPr>
          </a:p>
          <a:p>
            <a:pPr marL="342900" lvl="0" indent="-342900">
              <a:buFont typeface="Arial" panose="020B0604020202020204" pitchFamily="34" charset="0"/>
              <a:buChar char="•"/>
            </a:pPr>
            <a:r>
              <a:rPr lang="vi-VN" sz="2400">
                <a:latin typeface="Gill Sans MT(Body)"/>
              </a:rPr>
              <a:t>Các quy trình linh hoạt thúc đẩy phát triển bền vững. Các nhà tài trợ, nhà phát triển, và người dùng có thể duy trì một nhịp độ liên tục không giới hạn.</a:t>
            </a:r>
            <a:endParaRPr lang="en-US" sz="2400">
              <a:latin typeface="Gill Sans MT(Body)"/>
            </a:endParaRPr>
          </a:p>
          <a:p>
            <a:pPr marL="342900" lvl="0" indent="-342900">
              <a:buFont typeface="Arial" panose="020B0604020202020204" pitchFamily="34" charset="0"/>
              <a:buChar char="•"/>
            </a:pPr>
            <a:r>
              <a:rPr lang="vi-VN" sz="2400">
                <a:latin typeface="Gill Sans MT(Body)"/>
              </a:rPr>
              <a:t>Liên tục quan tâm đến các kĩ thuật và thiết kế tốt để gia tăng sự linh hoạt.</a:t>
            </a:r>
            <a:endParaRPr lang="en-US" sz="2400">
              <a:latin typeface="Gill Sans MT(Body)"/>
            </a:endParaRPr>
          </a:p>
          <a:p>
            <a:pPr marL="342900" lvl="0" indent="-342900">
              <a:buFont typeface="Arial" panose="020B0604020202020204" pitchFamily="34" charset="0"/>
              <a:buChar char="•"/>
            </a:pPr>
            <a:r>
              <a:rPr lang="vi-VN" sz="2400">
                <a:latin typeface="Gill Sans MT(Body)"/>
              </a:rPr>
              <a:t>Sự đơn giản – nghệ thuật tối đa hóa lượng công việc chưa xong – là căn bản.</a:t>
            </a:r>
            <a:endParaRPr lang="en-US" sz="2400">
              <a:latin typeface="Gill Sans MT(Body)"/>
            </a:endParaRPr>
          </a:p>
          <a:p>
            <a:pPr marL="342900" lvl="0" indent="-342900">
              <a:buFont typeface="Arial" panose="020B0604020202020204" pitchFamily="34" charset="0"/>
              <a:buChar char="•"/>
            </a:pPr>
            <a:r>
              <a:rPr lang="vi-VN" sz="2400">
                <a:latin typeface="Gill Sans MT(Body)"/>
              </a:rPr>
              <a:t>Các kiến trúc tốt nhất, yêu cầu tốt nhất, và thiết kế tốt nhất sẽ được làm ra bởi các nhóm tự tổ chức.</a:t>
            </a:r>
            <a:endParaRPr lang="en-US" sz="2400">
              <a:latin typeface="Gill Sans MT(Body)"/>
            </a:endParaRPr>
          </a:p>
          <a:p>
            <a:pPr marL="342900" indent="-342900">
              <a:buFont typeface="Arial" panose="020B0604020202020204" pitchFamily="34" charset="0"/>
              <a:buChar char="•"/>
            </a:pPr>
            <a:r>
              <a:rPr lang="vi-VN" sz="2400">
                <a:latin typeface="Gill Sans MT(Body)"/>
              </a:rPr>
              <a:t>Nhóm phát triển sẽ thường xuyên suy nghĩ về việc làm sao để trở nên hiệu quả hơn, sau đó họ sẽ điều chỉnh và thay đổi các hành vi của mình cho phù hợp</a:t>
            </a:r>
            <a:endParaRPr lang="en-US" sz="3200">
              <a:latin typeface="Gill Sans MT(Body)"/>
            </a:endParaRPr>
          </a:p>
        </p:txBody>
      </p:sp>
    </p:spTree>
    <p:extLst>
      <p:ext uri="{BB962C8B-B14F-4D97-AF65-F5344CB8AC3E}">
        <p14:creationId xmlns:p14="http://schemas.microsoft.com/office/powerpoint/2010/main" val="2689076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Tuyên ngôn tương hỗ</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11</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832109"/>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Tăng tỷ lệ hoàn vốn đầu tư bằng cách biến những luồng giá trị liên tục thành trọng tâm của mình.</a:t>
            </a:r>
            <a:endParaRPr lang="en-US" sz="2400">
              <a:latin typeface="Gill Sans MT(Body)"/>
            </a:endParaRPr>
          </a:p>
          <a:p>
            <a:pPr marL="342900" lvl="0" indent="-342900">
              <a:buFont typeface="Arial" panose="020B0604020202020204" pitchFamily="34" charset="0"/>
              <a:buChar char="•"/>
            </a:pPr>
            <a:r>
              <a:rPr lang="vi-VN" sz="2400">
                <a:latin typeface="Gill Sans MT(Body)"/>
              </a:rPr>
              <a:t>Chuyển giao những kết quả đáng tin cậy bằng cách lôi kéo khách hàng thường xuyên tương tác và chia sẻ quyền sở hữu.</a:t>
            </a:r>
            <a:endParaRPr lang="en-US" sz="2400">
              <a:latin typeface="Gill Sans MT(Body)"/>
            </a:endParaRPr>
          </a:p>
          <a:p>
            <a:pPr marL="342900" lvl="0" indent="-342900">
              <a:buFont typeface="Arial" panose="020B0604020202020204" pitchFamily="34" charset="0"/>
              <a:buChar char="•"/>
            </a:pPr>
            <a:r>
              <a:rPr lang="vi-VN" sz="2400">
                <a:latin typeface="Gill Sans MT(Body)"/>
              </a:rPr>
              <a:t>Chờ đợi các bất ổn và quản lý chúng qua các phân đoạn, dự đoán và thích ứng</a:t>
            </a:r>
            <a:endParaRPr lang="en-US" sz="2400">
              <a:latin typeface="Gill Sans MT(Body)"/>
            </a:endParaRPr>
          </a:p>
          <a:p>
            <a:pPr marL="342900" lvl="0" indent="-342900">
              <a:buFont typeface="Arial" panose="020B0604020202020204" pitchFamily="34" charset="0"/>
              <a:buChar char="•"/>
            </a:pPr>
            <a:r>
              <a:rPr lang="vi-VN" sz="2400">
                <a:latin typeface="Gill Sans MT(Body)"/>
              </a:rPr>
              <a:t>Giải phóng sức sáng tạo và đổi mới bằng cách công nhận rằng các cá nhân là nguồn gốc cao nhất của giá trị và tạo ra một môi trường nơi họ có thể làm nên sự khác biệt.</a:t>
            </a:r>
            <a:endParaRPr lang="en-US" sz="2400">
              <a:latin typeface="Gill Sans MT(Body)"/>
            </a:endParaRPr>
          </a:p>
          <a:p>
            <a:pPr marL="342900" lvl="0" indent="-342900">
              <a:buFont typeface="Arial" panose="020B0604020202020204" pitchFamily="34" charset="0"/>
              <a:buChar char="•"/>
            </a:pPr>
            <a:r>
              <a:rPr lang="vi-VN" sz="2400">
                <a:latin typeface="Gill Sans MT(Body)"/>
              </a:rPr>
              <a:t>Tăng hiệu suất thông qua phân nhóm trách nhiệm đối với các kết quả và chia sẻ trách nhiệm về hiệu quả của nhóm.</a:t>
            </a:r>
            <a:endParaRPr lang="en-US" sz="2400">
              <a:latin typeface="Gill Sans MT(Body)"/>
            </a:endParaRPr>
          </a:p>
          <a:p>
            <a:pPr marL="342900" indent="-342900">
              <a:buFont typeface="Arial" panose="020B0604020202020204" pitchFamily="34" charset="0"/>
              <a:buChar char="•"/>
            </a:pPr>
            <a:r>
              <a:rPr lang="vi-VN" sz="2400">
                <a:latin typeface="Gill Sans MT(Body)"/>
              </a:rPr>
              <a:t>Nâng cao hiệu quả và độ tin cậy thông qua các chiến lược, qui trình và thực tiễn cụ thể trong từng tình huống</a:t>
            </a:r>
            <a:endParaRPr lang="en-US" sz="4000">
              <a:latin typeface="Gill Sans MT(Body)"/>
            </a:endParaRPr>
          </a:p>
        </p:txBody>
      </p:sp>
    </p:spTree>
    <p:extLst>
      <p:ext uri="{BB962C8B-B14F-4D97-AF65-F5344CB8AC3E}">
        <p14:creationId xmlns:p14="http://schemas.microsoft.com/office/powerpoint/2010/main" val="3858241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12</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569239" y="2151727"/>
            <a:ext cx="11770638" cy="2554545"/>
          </a:xfrm>
          <a:prstGeom prst="rect">
            <a:avLst/>
          </a:prstGeom>
          <a:noFill/>
        </p:spPr>
        <p:txBody>
          <a:bodyPr wrap="square" rtlCol="0">
            <a:spAutoFit/>
          </a:bodyPr>
          <a:lstStyle/>
          <a:p>
            <a:pPr marL="571500" lvl="0" indent="-571500">
              <a:buFont typeface="Wingdings" panose="05000000000000000000" pitchFamily="2" charset="2"/>
              <a:buChar char="§"/>
            </a:pPr>
            <a:r>
              <a:rPr lang="en-US" sz="4000">
                <a:latin typeface="Gill Sans MT(Body)"/>
              </a:rPr>
              <a:t>Lặp, tăng trưởng</a:t>
            </a:r>
          </a:p>
          <a:p>
            <a:pPr marL="571500" lvl="0" indent="-571500">
              <a:buFont typeface="Wingdings" panose="05000000000000000000" pitchFamily="2" charset="2"/>
              <a:buChar char="§"/>
            </a:pPr>
            <a:r>
              <a:rPr lang="en-US" sz="4000">
                <a:latin typeface="Gill Sans MT(Body)"/>
              </a:rPr>
              <a:t>Giao tiếp thường xuyên và hiệu quả</a:t>
            </a:r>
          </a:p>
          <a:p>
            <a:pPr marL="571500" lvl="0" indent="-571500">
              <a:buFont typeface="Wingdings" panose="05000000000000000000" pitchFamily="2" charset="2"/>
              <a:buChar char="§"/>
            </a:pPr>
            <a:r>
              <a:rPr lang="en-US" sz="4000">
                <a:latin typeface="Gill Sans MT(Body)"/>
              </a:rPr>
              <a:t>Vòng phản hồi ngắn và thích ứng thường xuyên</a:t>
            </a:r>
          </a:p>
          <a:p>
            <a:pPr marL="571500" lvl="0" indent="-571500">
              <a:buFont typeface="Wingdings" panose="05000000000000000000" pitchFamily="2" charset="2"/>
              <a:buChar char="§"/>
            </a:pPr>
            <a:r>
              <a:rPr lang="en-US" sz="4000">
                <a:latin typeface="Gill Sans MT(Body)"/>
              </a:rPr>
              <a:t>Hướng chất lượng</a:t>
            </a:r>
          </a:p>
        </p:txBody>
      </p:sp>
    </p:spTree>
    <p:extLst>
      <p:ext uri="{BB962C8B-B14F-4D97-AF65-F5344CB8AC3E}">
        <p14:creationId xmlns:p14="http://schemas.microsoft.com/office/powerpoint/2010/main" val="1732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41822"/>
            <a:ext cx="5292048" cy="3908762"/>
          </a:xfrm>
          <a:prstGeom prst="rect">
            <a:avLst/>
          </a:prstGeom>
          <a:noFill/>
        </p:spPr>
        <p:txBody>
          <a:bodyPr wrap="square" rtlCol="0">
            <a:spAutoFit/>
          </a:bodyPr>
          <a:lstStyle/>
          <a:p>
            <a:pPr lvl="0"/>
            <a:r>
              <a:rPr lang="en-US" sz="3600">
                <a:latin typeface="Gill Sans MT(Body)"/>
              </a:rPr>
              <a:t>Lặp, tăng trưởng</a:t>
            </a:r>
          </a:p>
          <a:p>
            <a:pPr marL="342900" lvl="0" indent="-342900">
              <a:buFont typeface="Arial" panose="020B0604020202020204" pitchFamily="34" charset="0"/>
              <a:buChar char="•"/>
            </a:pPr>
            <a:r>
              <a:rPr lang="vi-VN" sz="2400">
                <a:latin typeface="Gill Sans MT(Body)"/>
              </a:rPr>
              <a:t>Phần lớn các phương pháp Agile đều phân chia công việc thành các chu trình nhỏ và không lập một kế hoạch dài hạn</a:t>
            </a:r>
            <a:endParaRPr lang="en-US" sz="2400">
              <a:latin typeface="Gill Sans MT(Body)"/>
            </a:endParaRPr>
          </a:p>
          <a:p>
            <a:pPr marL="342900" lvl="0" indent="-342900">
              <a:buFont typeface="Arial" panose="020B0604020202020204" pitchFamily="34" charset="0"/>
              <a:buChar char="•"/>
            </a:pPr>
            <a:r>
              <a:rPr lang="vi-VN" sz="2400">
                <a:latin typeface="Gill Sans MT(Body)"/>
              </a:rPr>
              <a:t>Mỗi chu trình đều thực hiện đầy đủ các công đoạn</a:t>
            </a:r>
            <a:r>
              <a:rPr lang="en-US" sz="2400">
                <a:latin typeface="Gill Sans MT(Body)"/>
              </a:rPr>
              <a:t> để chuyển giao một phần tang trưởng của sản phẩm</a:t>
            </a: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1941822"/>
            <a:ext cx="4388964" cy="3582951"/>
          </a:xfrm>
          <a:prstGeom prst="rect">
            <a:avLst/>
          </a:prstGeom>
        </p:spPr>
      </p:pic>
    </p:spTree>
    <p:extLst>
      <p:ext uri="{BB962C8B-B14F-4D97-AF65-F5344CB8AC3E}">
        <p14:creationId xmlns:p14="http://schemas.microsoft.com/office/powerpoint/2010/main" val="39103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14</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1206054" y="1925493"/>
            <a:ext cx="6566346" cy="3416320"/>
          </a:xfrm>
          <a:prstGeom prst="rect">
            <a:avLst/>
          </a:prstGeom>
          <a:noFill/>
        </p:spPr>
        <p:txBody>
          <a:bodyPr wrap="square" rtlCol="0">
            <a:spAutoFit/>
          </a:bodyPr>
          <a:lstStyle/>
          <a:p>
            <a:pPr lvl="0"/>
            <a:r>
              <a:rPr lang="en-US" sz="3600">
                <a:latin typeface="Gill Sans MT(Body)"/>
              </a:rPr>
              <a:t>Giao tiếp thường xuyên và hiệu quả</a:t>
            </a:r>
          </a:p>
          <a:p>
            <a:pPr marL="342900" lvl="0" indent="-342900">
              <a:buFont typeface="Arial" panose="020B0604020202020204" pitchFamily="34" charset="0"/>
              <a:buChar char="•"/>
            </a:pPr>
            <a:r>
              <a:rPr lang="en-US" sz="2400">
                <a:latin typeface="Gill Sans MT(Body)"/>
              </a:rPr>
              <a:t>Mỗi nhóm cần một người đại diện khách hang làm việc cùng.</a:t>
            </a:r>
          </a:p>
          <a:p>
            <a:pPr marL="342900" lvl="0" indent="-342900">
              <a:buFont typeface="Arial" panose="020B0604020202020204" pitchFamily="34" charset="0"/>
              <a:buChar char="•"/>
            </a:pPr>
            <a:r>
              <a:rPr lang="en-US" sz="2400">
                <a:latin typeface="Gill Sans MT(Body)"/>
              </a:rPr>
              <a:t>Đại diện cho những người liên quan và làm rõ yêu cầu cho người phát triển</a:t>
            </a:r>
          </a:p>
          <a:p>
            <a:pPr marL="571500" lvl="0" indent="-571500">
              <a:buFont typeface="Arial" panose="020B0604020202020204" pitchFamily="34" charset="0"/>
              <a:buChar char="•"/>
            </a:pPr>
            <a:endParaRPr lang="en-US" sz="4000">
              <a:latin typeface="Gill Sans MT(Body)"/>
            </a:endParaRPr>
          </a:p>
        </p:txBody>
      </p:sp>
    </p:spTree>
    <p:extLst>
      <p:ext uri="{BB962C8B-B14F-4D97-AF65-F5344CB8AC3E}">
        <p14:creationId xmlns:p14="http://schemas.microsoft.com/office/powerpoint/2010/main" val="2027618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15</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7" y="1941822"/>
            <a:ext cx="5739033" cy="3293209"/>
          </a:xfrm>
          <a:prstGeom prst="rect">
            <a:avLst/>
          </a:prstGeom>
          <a:noFill/>
        </p:spPr>
        <p:txBody>
          <a:bodyPr wrap="square" rtlCol="0">
            <a:spAutoFit/>
          </a:bodyPr>
          <a:lstStyle/>
          <a:p>
            <a:pPr lvl="0"/>
            <a:r>
              <a:rPr lang="en-US" sz="3600">
                <a:latin typeface="Gill Sans MT(Body)"/>
              </a:rPr>
              <a:t>Vòng phản hồi ngắn và thích ứng thường xuyên</a:t>
            </a:r>
          </a:p>
          <a:p>
            <a:pPr marL="342900" lvl="0" indent="-342900">
              <a:buFont typeface="Arial" panose="020B0604020202020204" pitchFamily="34" charset="0"/>
              <a:buChar char="•"/>
            </a:pPr>
            <a:r>
              <a:rPr lang="en-US" sz="2400">
                <a:latin typeface="Gill Sans MT(Body)"/>
              </a:rPr>
              <a:t>Các nhà phát triển thường xuyên trao đổi với nhau</a:t>
            </a:r>
            <a:r>
              <a:rPr lang="vi-VN" sz="2400">
                <a:latin typeface="Gill Sans MT(Body)"/>
              </a:rPr>
              <a:t>để cập nhật và đồng bộ công việc, phát hiện sớm các trở ngại và thích ứng với tình huống mới</a:t>
            </a:r>
            <a:endParaRPr lang="en-US" sz="2400">
              <a:latin typeface="Gill Sans MT(Body)"/>
            </a:endParaRP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2057401"/>
            <a:ext cx="4660270" cy="3166652"/>
          </a:xfrm>
          <a:prstGeom prst="rect">
            <a:avLst/>
          </a:prstGeom>
        </p:spPr>
      </p:pic>
    </p:spTree>
    <p:extLst>
      <p:ext uri="{BB962C8B-B14F-4D97-AF65-F5344CB8AC3E}">
        <p14:creationId xmlns:p14="http://schemas.microsoft.com/office/powerpoint/2010/main" val="211129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16</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781509" y="2105108"/>
            <a:ext cx="8705389" cy="2123658"/>
          </a:xfrm>
          <a:prstGeom prst="rect">
            <a:avLst/>
          </a:prstGeom>
          <a:noFill/>
        </p:spPr>
        <p:txBody>
          <a:bodyPr wrap="square" rtlCol="0">
            <a:spAutoFit/>
          </a:bodyPr>
          <a:lstStyle/>
          <a:p>
            <a:pPr lvl="0"/>
            <a:r>
              <a:rPr lang="en-US" sz="3600">
                <a:latin typeface="Gill Sans MT(Body)"/>
              </a:rPr>
              <a:t>Hướng chất lượng</a:t>
            </a:r>
          </a:p>
          <a:p>
            <a:pPr marL="342900" lvl="0" indent="-342900">
              <a:buFont typeface="Arial" panose="020B0604020202020204" pitchFamily="34" charset="0"/>
              <a:buChar char="•"/>
            </a:pPr>
            <a:r>
              <a:rPr lang="en-US" sz="2400">
                <a:latin typeface="Gill Sans MT(Body)"/>
              </a:rPr>
              <a:t>Nhiều công cụ được sử dụng để hướng đến việc nâng cao chất lượng  sản phẩm</a:t>
            </a:r>
          </a:p>
          <a:p>
            <a:pPr marL="342900" lvl="0" indent="-342900">
              <a:buFont typeface="Arial" panose="020B0604020202020204" pitchFamily="34" charset="0"/>
              <a:buChar char="•"/>
            </a:pPr>
            <a:r>
              <a:rPr lang="en-US" sz="2400">
                <a:latin typeface="Gill Sans MT(Body)"/>
              </a:rPr>
              <a:t>VD: Tích hợp liên tục</a:t>
            </a:r>
            <a:r>
              <a:rPr lang="vi-VN" sz="2400">
                <a:latin typeface="Gill Sans MT(Body)"/>
              </a:rPr>
              <a:t>, Kiểm thử </a:t>
            </a:r>
            <a:r>
              <a:rPr lang="en-US" sz="2400">
                <a:latin typeface="Gill Sans MT(Body)"/>
              </a:rPr>
              <a:t>đ</a:t>
            </a:r>
            <a:r>
              <a:rPr lang="vi-VN" sz="2400">
                <a:latin typeface="Gill Sans MT(Body)"/>
              </a:rPr>
              <a:t>ơn vị </a:t>
            </a:r>
            <a:r>
              <a:rPr lang="en-US" sz="2400">
                <a:latin typeface="Gill Sans MT(Body)"/>
              </a:rPr>
              <a:t>t</a:t>
            </a:r>
            <a:r>
              <a:rPr lang="vi-VN" sz="2400">
                <a:latin typeface="Gill Sans MT(Body)"/>
              </a:rPr>
              <a:t>ự động, Lập trình cặp, </a:t>
            </a:r>
            <a:r>
              <a:rPr lang="en-US" sz="2400">
                <a:latin typeface="Gill Sans MT(Body)"/>
              </a:rPr>
              <a:t>phát triển hướng kiểm thử</a:t>
            </a:r>
            <a:r>
              <a:rPr lang="vi-VN" sz="2400">
                <a:latin typeface="Gill Sans MT(Body)"/>
              </a:rPr>
              <a:t>, Mẫu Thiết kế, </a:t>
            </a:r>
            <a:r>
              <a:rPr lang="en-US" sz="2400">
                <a:latin typeface="Gill Sans MT(Body)"/>
              </a:rPr>
              <a:t>…</a:t>
            </a:r>
          </a:p>
        </p:txBody>
      </p:sp>
    </p:spTree>
    <p:extLst>
      <p:ext uri="{BB962C8B-B14F-4D97-AF65-F5344CB8AC3E}">
        <p14:creationId xmlns:p14="http://schemas.microsoft.com/office/powerpoint/2010/main" val="124294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751614" cy="1285832"/>
          </a:xfrm>
          <a:prstGeom prst="rect">
            <a:avLst/>
          </a:prstGeom>
        </p:spPr>
      </p:pic>
      <p:sp>
        <p:nvSpPr>
          <p:cNvPr id="3" name="TextBox 2"/>
          <p:cNvSpPr txBox="1"/>
          <p:nvPr/>
        </p:nvSpPr>
        <p:spPr>
          <a:xfrm>
            <a:off x="356967" y="509033"/>
            <a:ext cx="388748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Các phương pháp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17</a:t>
            </a:fld>
            <a:endParaRPr lang="en-US"/>
          </a:p>
        </p:txBody>
      </p:sp>
      <p:pic>
        <p:nvPicPr>
          <p:cNvPr id="6" name="Picture 5">
            <a:extLst>
              <a:ext uri="{FF2B5EF4-FFF2-40B4-BE49-F238E27FC236}">
                <a16:creationId xmlns:a16="http://schemas.microsoft.com/office/drawing/2014/main" id="{4BC2C1B9-2239-46D9-88F3-5B6276F41DAF}"/>
              </a:ext>
            </a:extLst>
          </p:cNvPr>
          <p:cNvPicPr>
            <a:picLocks noChangeAspect="1"/>
          </p:cNvPicPr>
          <p:nvPr/>
        </p:nvPicPr>
        <p:blipFill>
          <a:blip r:embed="rId4"/>
          <a:stretch>
            <a:fillRect/>
          </a:stretch>
        </p:blipFill>
        <p:spPr>
          <a:xfrm>
            <a:off x="898071" y="1528327"/>
            <a:ext cx="10303329" cy="4458765"/>
          </a:xfrm>
          <a:prstGeom prst="rect">
            <a:avLst/>
          </a:prstGeom>
        </p:spPr>
      </p:pic>
    </p:spTree>
    <p:extLst>
      <p:ext uri="{BB962C8B-B14F-4D97-AF65-F5344CB8AC3E}">
        <p14:creationId xmlns:p14="http://schemas.microsoft.com/office/powerpoint/2010/main" val="981022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47467" y="2397948"/>
            <a:ext cx="4104465" cy="2062103"/>
          </a:xfrm>
          <a:prstGeom prst="rect">
            <a:avLst/>
          </a:prstGeom>
          <a:noFill/>
        </p:spPr>
        <p:txBody>
          <a:bodyPr wrap="square" rtlCol="0">
            <a:spAutoFit/>
          </a:bodyPr>
          <a:lstStyle/>
          <a:p>
            <a:pPr marL="342900" indent="-342900">
              <a:buFontTx/>
              <a:buChar char="-"/>
            </a:pPr>
            <a:r>
              <a:rPr lang="en-US" sz="2400"/>
              <a:t>Thực hiện lại phần ch</a:t>
            </a:r>
            <a:r>
              <a:rPr lang="vi-VN" sz="2400"/>
              <a:t>ơ</a:t>
            </a:r>
            <a:r>
              <a:rPr lang="en-US" sz="2400"/>
              <a:t>i sau khi vi phạm một quy tắc nhỏ</a:t>
            </a:r>
          </a:p>
          <a:p>
            <a:pPr marL="342900" indent="-342900">
              <a:buFontTx/>
              <a:buChar char="-"/>
            </a:pPr>
            <a:r>
              <a:rPr lang="en-US" sz="2400"/>
              <a:t>Đội tuân thủ quy tắc sẽ đ</a:t>
            </a:r>
            <a:r>
              <a:rPr lang="vi-VN" sz="2400"/>
              <a:t>ư</a:t>
            </a:r>
            <a:r>
              <a:rPr lang="en-US" sz="2400"/>
              <a:t>ợc </a:t>
            </a:r>
            <a:r>
              <a:rPr lang="vi-VN" sz="2400"/>
              <a:t>ư</a:t>
            </a:r>
            <a:r>
              <a:rPr lang="en-US" sz="2400"/>
              <a:t>u tiên</a:t>
            </a:r>
          </a:p>
          <a:p>
            <a:pPr marL="457200" indent="-457200">
              <a:buFontTx/>
              <a:buChar char="-"/>
            </a:pPr>
            <a:endParaRPr lang="en-US" sz="3200">
              <a:latin typeface="Gill Sans MT(Body)"/>
            </a:endParaRPr>
          </a:p>
        </p:txBody>
      </p:sp>
      <p:pic>
        <p:nvPicPr>
          <p:cNvPr id="10" name="Picture 9">
            <a:extLst>
              <a:ext uri="{FF2B5EF4-FFF2-40B4-BE49-F238E27FC236}">
                <a16:creationId xmlns:a16="http://schemas.microsoft.com/office/drawing/2014/main" id="{757AEB34-A007-409A-AE03-072E74C48D1D}"/>
              </a:ext>
            </a:extLst>
          </p:cNvPr>
          <p:cNvPicPr>
            <a:picLocks noChangeAspect="1"/>
          </p:cNvPicPr>
          <p:nvPr/>
        </p:nvPicPr>
        <p:blipFill>
          <a:blip r:embed="rId5"/>
          <a:stretch>
            <a:fillRect/>
          </a:stretch>
        </p:blipFill>
        <p:spPr>
          <a:xfrm>
            <a:off x="1" y="1879600"/>
            <a:ext cx="6773332" cy="4170734"/>
          </a:xfrm>
          <a:prstGeom prst="rect">
            <a:avLst/>
          </a:prstGeom>
        </p:spPr>
      </p:pic>
    </p:spTree>
    <p:extLst>
      <p:ext uri="{BB962C8B-B14F-4D97-AF65-F5344CB8AC3E}">
        <p14:creationId xmlns:p14="http://schemas.microsoft.com/office/powerpoint/2010/main" val="285425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8134" y="1879600"/>
            <a:ext cx="5080000" cy="2246769"/>
          </a:xfrm>
          <a:prstGeom prst="rect">
            <a:avLst/>
          </a:prstGeom>
          <a:noFill/>
        </p:spPr>
        <p:txBody>
          <a:bodyPr wrap="square" rtlCol="0">
            <a:spAutoFit/>
          </a:bodyPr>
          <a:lstStyle/>
          <a:p>
            <a:pPr marL="342900" indent="-342900">
              <a:buFontTx/>
              <a:buChar char="-"/>
            </a:pPr>
            <a:r>
              <a:rPr lang="en-US" sz="2800"/>
              <a:t>Tháng 1/1986,</a:t>
            </a:r>
            <a:r>
              <a:rPr lang="vi-VN" sz="2800"/>
              <a:t> Hirotaka Takeuchi và Ikujiro Nonaka</a:t>
            </a:r>
            <a:endParaRPr lang="en-US" sz="2800"/>
          </a:p>
          <a:p>
            <a:pPr marL="342900" indent="-342900">
              <a:buFontTx/>
              <a:buChar char="-"/>
            </a:pPr>
            <a:endParaRPr lang="en-US" sz="2800"/>
          </a:p>
          <a:p>
            <a:pPr marL="342900" indent="-342900">
              <a:buFontTx/>
              <a:buChar char="-"/>
            </a:pPr>
            <a:endParaRPr lang="en-US" sz="2400"/>
          </a:p>
          <a:p>
            <a:pPr marL="457200" indent="-457200">
              <a:buFontTx/>
              <a:buChar char="-"/>
            </a:pPr>
            <a:endParaRPr lang="en-US" sz="3200">
              <a:latin typeface="Gill Sans MT(Body)"/>
            </a:endParaRPr>
          </a:p>
        </p:txBody>
      </p:sp>
      <p:pic>
        <p:nvPicPr>
          <p:cNvPr id="3" name="Picture 2">
            <a:extLst>
              <a:ext uri="{FF2B5EF4-FFF2-40B4-BE49-F238E27FC236}">
                <a16:creationId xmlns:a16="http://schemas.microsoft.com/office/drawing/2014/main" id="{5F4C9AD3-908E-4723-AD07-C2230DD49AC1}"/>
              </a:ext>
            </a:extLst>
          </p:cNvPr>
          <p:cNvPicPr>
            <a:picLocks noChangeAspect="1"/>
          </p:cNvPicPr>
          <p:nvPr/>
        </p:nvPicPr>
        <p:blipFill>
          <a:blip r:embed="rId5"/>
          <a:stretch>
            <a:fillRect/>
          </a:stretch>
        </p:blipFill>
        <p:spPr>
          <a:xfrm>
            <a:off x="6419415" y="1879600"/>
            <a:ext cx="3166533" cy="2374900"/>
          </a:xfrm>
          <a:prstGeom prst="rect">
            <a:avLst/>
          </a:prstGeom>
        </p:spPr>
      </p:pic>
      <p:pic>
        <p:nvPicPr>
          <p:cNvPr id="9" name="Picture 8">
            <a:extLst>
              <a:ext uri="{FF2B5EF4-FFF2-40B4-BE49-F238E27FC236}">
                <a16:creationId xmlns:a16="http://schemas.microsoft.com/office/drawing/2014/main" id="{D66385D6-B3B1-4B78-9E1A-1BF3CD26B8CE}"/>
              </a:ext>
            </a:extLst>
          </p:cNvPr>
          <p:cNvPicPr>
            <a:picLocks noChangeAspect="1"/>
          </p:cNvPicPr>
          <p:nvPr/>
        </p:nvPicPr>
        <p:blipFill>
          <a:blip r:embed="rId6"/>
          <a:stretch>
            <a:fillRect/>
          </a:stretch>
        </p:blipFill>
        <p:spPr>
          <a:xfrm>
            <a:off x="1741496" y="3002984"/>
            <a:ext cx="3053276" cy="2984109"/>
          </a:xfrm>
          <a:prstGeom prst="rect">
            <a:avLst/>
          </a:prstGeom>
        </p:spPr>
      </p:pic>
      <p:sp>
        <p:nvSpPr>
          <p:cNvPr id="11" name="TextBox 10">
            <a:extLst>
              <a:ext uri="{FF2B5EF4-FFF2-40B4-BE49-F238E27FC236}">
                <a16:creationId xmlns:a16="http://schemas.microsoft.com/office/drawing/2014/main" id="{871197D1-E60A-4DE1-BA95-5925550DA480}"/>
              </a:ext>
            </a:extLst>
          </p:cNvPr>
          <p:cNvSpPr txBox="1"/>
          <p:nvPr/>
        </p:nvSpPr>
        <p:spPr>
          <a:xfrm>
            <a:off x="5808134" y="4471180"/>
            <a:ext cx="4878479" cy="1384995"/>
          </a:xfrm>
          <a:prstGeom prst="rect">
            <a:avLst/>
          </a:prstGeom>
          <a:noFill/>
        </p:spPr>
        <p:txBody>
          <a:bodyPr wrap="square" rtlCol="0">
            <a:spAutoFit/>
          </a:bodyPr>
          <a:lstStyle/>
          <a:p>
            <a:r>
              <a:rPr lang="en-US" sz="2800"/>
              <a:t>- Ken Schwaber</a:t>
            </a:r>
          </a:p>
          <a:p>
            <a:r>
              <a:rPr lang="en-US" sz="2800"/>
              <a:t>- Xuất bản sách “H</a:t>
            </a:r>
            <a:r>
              <a:rPr lang="vi-VN" sz="2800"/>
              <a:t>ư</a:t>
            </a:r>
            <a:r>
              <a:rPr lang="en-US" sz="2800"/>
              <a:t>ớng dẫn Scrum”</a:t>
            </a:r>
          </a:p>
        </p:txBody>
      </p:sp>
    </p:spTree>
    <p:extLst>
      <p:ext uri="{BB962C8B-B14F-4D97-AF65-F5344CB8AC3E}">
        <p14:creationId xmlns:p14="http://schemas.microsoft.com/office/powerpoint/2010/main" val="2532796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ound"/>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512" y="1364912"/>
            <a:ext cx="4043517" cy="4043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934" y="2582327"/>
            <a:ext cx="3694671" cy="1754326"/>
          </a:xfrm>
          <a:prstGeom prst="rect">
            <a:avLst/>
          </a:prstGeom>
          <a:noFill/>
        </p:spPr>
        <p:txBody>
          <a:bodyPr wrap="square" rtlCol="0">
            <a:spAutoFit/>
          </a:bodyPr>
          <a:lstStyle/>
          <a:p>
            <a:pPr algn="ctr"/>
            <a:r>
              <a:rPr lang="en-US" sz="5400" b="1">
                <a:solidFill>
                  <a:schemeClr val="bg1"/>
                </a:solidFill>
                <a:latin typeface="Times New Roman" panose="02020603050405020304" pitchFamily="18" charset="0"/>
                <a:cs typeface="Times New Roman" panose="02020603050405020304" pitchFamily="18" charset="0"/>
              </a:rPr>
              <a:t>TỔNG QUAN</a:t>
            </a:r>
          </a:p>
        </p:txBody>
      </p:sp>
      <p:pic>
        <p:nvPicPr>
          <p:cNvPr id="4" name="Picture 3"/>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10800000">
            <a:off x="5685921" y="2566349"/>
            <a:ext cx="5809483" cy="1285832"/>
          </a:xfrm>
          <a:prstGeom prst="rect">
            <a:avLst/>
          </a:prstGeom>
        </p:spPr>
      </p:pic>
      <p:pic>
        <p:nvPicPr>
          <p:cNvPr id="5" name="Picture 4"/>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5685921" y="4015675"/>
            <a:ext cx="5809483" cy="1285832"/>
          </a:xfrm>
          <a:prstGeom prst="rect">
            <a:avLst/>
          </a:prstGeom>
        </p:spPr>
      </p:pic>
      <p:pic>
        <p:nvPicPr>
          <p:cNvPr id="7" name="Picture 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5685921" y="1114380"/>
            <a:ext cx="5809483" cy="1285832"/>
          </a:xfrm>
          <a:prstGeom prst="rect">
            <a:avLst/>
          </a:prstGeom>
        </p:spPr>
      </p:pic>
      <p:sp>
        <p:nvSpPr>
          <p:cNvPr id="8" name="TextBox 7"/>
          <p:cNvSpPr txBox="1"/>
          <p:nvPr/>
        </p:nvSpPr>
        <p:spPr>
          <a:xfrm>
            <a:off x="6589475" y="1495686"/>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589475" y="2947655"/>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589475" y="4292375"/>
            <a:ext cx="4467069" cy="954107"/>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Ưu điểm của Agile &amp;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946423" y="5465001"/>
            <a:ext cx="811019" cy="503578"/>
          </a:xfrm>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123939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590800"/>
            <a:ext cx="9699438" cy="2677656"/>
          </a:xfrm>
          <a:prstGeom prst="rect">
            <a:avLst/>
          </a:prstGeom>
          <a:noFill/>
        </p:spPr>
        <p:txBody>
          <a:bodyPr wrap="square" rtlCol="0">
            <a:spAutoFit/>
          </a:bodyPr>
          <a:lstStyle/>
          <a:p>
            <a:pPr marL="342900" indent="-342900">
              <a:buFont typeface="Arial" panose="020B0604020202020204" pitchFamily="34" charset="0"/>
              <a:buChar char="•"/>
            </a:pPr>
            <a:r>
              <a:rPr lang="en-US" sz="2400"/>
              <a:t>Scum là bộ khung làm việc (framework) , tr</a:t>
            </a:r>
            <a:r>
              <a:rPr lang="vi-VN" sz="2400">
                <a:latin typeface="Gill Sans MT(Body)"/>
              </a:rPr>
              <a:t>ong đó con người có thể giải quyết những vấn đề phức tạp, trong khi vẫn mang lại hiệu quả và sáng tạo các sản phẩm có giá trị cao nhất có thể</a:t>
            </a:r>
            <a:endParaRPr lang="en-US" sz="2400">
              <a:latin typeface="Gill Sans MT(Body)"/>
            </a:endParaRPr>
          </a:p>
          <a:p>
            <a:pPr marL="342900" indent="-342900">
              <a:buFont typeface="Arial" panose="020B0604020202020204" pitchFamily="34" charset="0"/>
              <a:buChar char="•"/>
            </a:pPr>
            <a:r>
              <a:rPr lang="vi-VN" sz="2400">
                <a:latin typeface="Gill Sans MT(Body)"/>
              </a:rPr>
              <a:t>Scrum framework bao gồm Scrum </a:t>
            </a:r>
            <a:r>
              <a:rPr lang="en-US" sz="2400">
                <a:latin typeface="Gill Sans MT(Body)"/>
              </a:rPr>
              <a:t>t</a:t>
            </a:r>
            <a:r>
              <a:rPr lang="vi-VN" sz="2400">
                <a:latin typeface="Gill Sans MT(Body)"/>
              </a:rPr>
              <a:t>eams và các vai trò, sự kiện, hiện vật và quy tắc liên quan </a:t>
            </a:r>
            <a:endParaRPr lang="en-US" sz="2400">
              <a:latin typeface="Gill Sans MT(Body)"/>
            </a:endParaRPr>
          </a:p>
          <a:p>
            <a:pPr marL="342900" indent="-342900">
              <a:buFont typeface="Arial" panose="020B0604020202020204" pitchFamily="34" charset="0"/>
              <a:buChar char="•"/>
            </a:pPr>
            <a:r>
              <a:rPr lang="vi-VN" sz="2400">
                <a:latin typeface="Gill Sans MT(Body)"/>
              </a:rPr>
              <a:t>Bản chất của Scrum là một nhóm nhỏ người. Nhóm cá nhân rất linh hoạt và thích nghi</a:t>
            </a:r>
            <a:endParaRPr lang="en-US" sz="3200">
              <a:latin typeface="Gill Sans MT(Body)"/>
            </a:endParaRPr>
          </a:p>
        </p:txBody>
      </p:sp>
    </p:spTree>
    <p:extLst>
      <p:ext uri="{BB962C8B-B14F-4D97-AF65-F5344CB8AC3E}">
        <p14:creationId xmlns:p14="http://schemas.microsoft.com/office/powerpoint/2010/main" val="156229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881489" y="2201441"/>
            <a:ext cx="4250267" cy="1938992"/>
          </a:xfrm>
          <a:prstGeom prst="rect">
            <a:avLst/>
          </a:prstGeom>
          <a:noFill/>
        </p:spPr>
        <p:txBody>
          <a:bodyPr wrap="square" rtlCol="0">
            <a:spAutoFit/>
          </a:bodyPr>
          <a:lstStyle/>
          <a:p>
            <a:pPr marL="342900" indent="-342900">
              <a:buFont typeface="Arial" panose="020B0604020202020204" pitchFamily="34" charset="0"/>
              <a:buChar char="•"/>
            </a:pPr>
            <a:r>
              <a:rPr lang="en-US" sz="2400"/>
              <a:t>Nhóm Scrum liên tục thăm dò và điều chỉnh hoạt động của mình </a:t>
            </a:r>
          </a:p>
          <a:p>
            <a:pPr marL="342900" indent="-342900">
              <a:buFont typeface="Arial" panose="020B0604020202020204" pitchFamily="34" charset="0"/>
              <a:buChar char="•"/>
            </a:pPr>
            <a:r>
              <a:rPr lang="en-US" sz="2400">
                <a:latin typeface="Gill Sans MT(Body)"/>
              </a:rPr>
              <a:t>Giảm thiểu rủi ro và tối ưu hóa giá trị sản phẩm</a:t>
            </a:r>
            <a:endParaRPr lang="en-US" sz="3200">
              <a:latin typeface="Gill Sans MT(Body)"/>
            </a:endParaRPr>
          </a:p>
        </p:txBody>
      </p:sp>
      <p:pic>
        <p:nvPicPr>
          <p:cNvPr id="3" name="Picture 2">
            <a:extLst>
              <a:ext uri="{FF2B5EF4-FFF2-40B4-BE49-F238E27FC236}">
                <a16:creationId xmlns:a16="http://schemas.microsoft.com/office/drawing/2014/main" id="{D7228BA8-DE98-4AA8-A4BF-A609E99612B1}"/>
              </a:ext>
            </a:extLst>
          </p:cNvPr>
          <p:cNvPicPr>
            <a:picLocks noChangeAspect="1"/>
          </p:cNvPicPr>
          <p:nvPr/>
        </p:nvPicPr>
        <p:blipFill>
          <a:blip r:embed="rId5"/>
          <a:stretch>
            <a:fillRect/>
          </a:stretch>
        </p:blipFill>
        <p:spPr>
          <a:xfrm>
            <a:off x="434558" y="1981258"/>
            <a:ext cx="7248244" cy="4005835"/>
          </a:xfrm>
          <a:prstGeom prst="rect">
            <a:avLst/>
          </a:prstGeom>
        </p:spPr>
      </p:pic>
    </p:spTree>
    <p:extLst>
      <p:ext uri="{BB962C8B-B14F-4D97-AF65-F5344CB8AC3E}">
        <p14:creationId xmlns:p14="http://schemas.microsoft.com/office/powerpoint/2010/main" val="62902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Được sử đụng để</a:t>
            </a:r>
          </a:p>
          <a:p>
            <a:pPr marL="285750" lvl="0" indent="-285750">
              <a:buFont typeface="Arial" panose="020B0604020202020204" pitchFamily="34" charset="0"/>
              <a:buChar char="•"/>
            </a:pPr>
            <a:r>
              <a:rPr lang="vi-VN" sz="2400">
                <a:latin typeface="Gill Sans MT(Body)"/>
              </a:rPr>
              <a:t>Nghiên cứu và xác định các thị trường khả thi, công nghệ và khả năng sản phẩm</a:t>
            </a:r>
            <a:endParaRPr lang="en-US" sz="2400">
              <a:latin typeface="Gill Sans MT(Body)"/>
            </a:endParaRPr>
          </a:p>
          <a:p>
            <a:pPr marL="285750" lvl="0" indent="-285750">
              <a:buFont typeface="Arial" panose="020B0604020202020204" pitchFamily="34" charset="0"/>
              <a:buChar char="•"/>
            </a:pPr>
            <a:r>
              <a:rPr lang="vi-VN" sz="2400">
                <a:latin typeface="Gill Sans MT(Body)"/>
              </a:rPr>
              <a:t>Phát triển sản phẩm và cải tiến</a:t>
            </a:r>
            <a:endParaRPr lang="en-US" sz="2400">
              <a:latin typeface="Gill Sans MT(Body)"/>
            </a:endParaRPr>
          </a:p>
          <a:p>
            <a:pPr marL="285750" lvl="0" indent="-285750">
              <a:buFont typeface="Arial" panose="020B0604020202020204" pitchFamily="34" charset="0"/>
              <a:buChar char="•"/>
            </a:pPr>
            <a:r>
              <a:rPr lang="vi-VN" sz="2400">
                <a:latin typeface="Gill Sans MT(Body)"/>
              </a:rPr>
              <a:t>Phát hành sản phẩm và cải tiến, thường xuyên như nhiều lần trong ngày</a:t>
            </a:r>
            <a:endParaRPr lang="en-US" sz="2400">
              <a:latin typeface="Gill Sans MT(Body)"/>
            </a:endParaRPr>
          </a:p>
          <a:p>
            <a:pPr marL="285750" lvl="0" indent="-285750">
              <a:buFont typeface="Arial" panose="020B0604020202020204" pitchFamily="34" charset="0"/>
              <a:buChar char="•"/>
            </a:pPr>
            <a:r>
              <a:rPr lang="vi-VN" sz="2400">
                <a:latin typeface="Gill Sans MT(Body)"/>
              </a:rPr>
              <a:t>Phát triển và duy trì Cloud (online, an toàn, theo yêu cầu) và các môi trường hoạt động khác cho việc sử dụng sản phẩm</a:t>
            </a:r>
            <a:endParaRPr lang="en-US" sz="2400">
              <a:latin typeface="Gill Sans MT(Body)"/>
            </a:endParaRPr>
          </a:p>
          <a:p>
            <a:pPr marL="285750" lvl="0" indent="-285750">
              <a:buFont typeface="Arial" panose="020B0604020202020204" pitchFamily="34" charset="0"/>
              <a:buChar char="•"/>
            </a:pPr>
            <a:r>
              <a:rPr lang="vi-VN" sz="2400">
                <a:latin typeface="Gill Sans MT(Body)"/>
              </a:rPr>
              <a:t>Duy trì và đổi mới sản phẩm</a:t>
            </a:r>
            <a:endParaRPr lang="en-US" sz="2400">
              <a:latin typeface="Gill Sans MT(Body)"/>
            </a:endParaRPr>
          </a:p>
        </p:txBody>
      </p:sp>
    </p:spTree>
    <p:extLst>
      <p:ext uri="{BB962C8B-B14F-4D97-AF65-F5344CB8AC3E}">
        <p14:creationId xmlns:p14="http://schemas.microsoft.com/office/powerpoint/2010/main" val="3135196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45229" y="440267"/>
            <a:ext cx="3522134" cy="523220"/>
          </a:xfrm>
          <a:prstGeom prst="rect">
            <a:avLst/>
          </a:prstGeom>
          <a:noFill/>
        </p:spPr>
        <p:txBody>
          <a:bodyPr wrap="square" rtlCol="0">
            <a:spAutoFit/>
          </a:bodyPr>
          <a:lstStyle/>
          <a:p>
            <a:r>
              <a:rPr lang="en-US" sz="2800">
                <a:solidFill>
                  <a:schemeClr val="bg1"/>
                </a:solidFill>
              </a:rPr>
              <a:t>Scrum Theory</a:t>
            </a:r>
          </a:p>
        </p:txBody>
      </p:sp>
      <p:sp>
        <p:nvSpPr>
          <p:cNvPr id="8" name="TextBox 7">
            <a:extLst>
              <a:ext uri="{FF2B5EF4-FFF2-40B4-BE49-F238E27FC236}">
                <a16:creationId xmlns:a16="http://schemas.microsoft.com/office/drawing/2014/main" id="{27593158-ABE5-4D98-A608-F87BD139E28B}"/>
              </a:ext>
            </a:extLst>
          </p:cNvPr>
          <p:cNvSpPr txBox="1"/>
          <p:nvPr/>
        </p:nvSpPr>
        <p:spPr>
          <a:xfrm>
            <a:off x="663762" y="1981200"/>
            <a:ext cx="9699438" cy="212365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L</a:t>
            </a:r>
            <a:r>
              <a:rPr lang="vi-VN" sz="2400">
                <a:latin typeface="Gill Sans MT(Body)"/>
              </a:rPr>
              <a:t>ý thuyết quản lý tiến trình thực nghiệm (empirical process control), hay “thực nghiệm luận” (empiricism). </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ri thức đến từ kinh nghiệm và việc ra quyết định được dựa trên những gì đã biết</a:t>
            </a:r>
            <a:r>
              <a:rPr lang="en-US" sz="2400">
                <a:latin typeface="Gill Sans MT(Body)"/>
              </a:rPr>
              <a:t>.</a:t>
            </a:r>
          </a:p>
          <a:p>
            <a:endParaRPr lang="en-US" sz="3600"/>
          </a:p>
        </p:txBody>
      </p:sp>
      <p:pic>
        <p:nvPicPr>
          <p:cNvPr id="3" name="Picture 2">
            <a:extLst>
              <a:ext uri="{FF2B5EF4-FFF2-40B4-BE49-F238E27FC236}">
                <a16:creationId xmlns:a16="http://schemas.microsoft.com/office/drawing/2014/main" id="{BAD39920-19D3-43E0-AA75-100A26327FD2}"/>
              </a:ext>
            </a:extLst>
          </p:cNvPr>
          <p:cNvPicPr>
            <a:picLocks noChangeAspect="1"/>
          </p:cNvPicPr>
          <p:nvPr/>
        </p:nvPicPr>
        <p:blipFill>
          <a:blip r:embed="rId5"/>
          <a:stretch>
            <a:fillRect/>
          </a:stretch>
        </p:blipFill>
        <p:spPr>
          <a:xfrm>
            <a:off x="6065496" y="3321587"/>
            <a:ext cx="4064665" cy="2763192"/>
          </a:xfrm>
          <a:prstGeom prst="rect">
            <a:avLst/>
          </a:prstGeom>
        </p:spPr>
      </p:pic>
      <p:sp>
        <p:nvSpPr>
          <p:cNvPr id="6" name="TextBox 5">
            <a:extLst>
              <a:ext uri="{FF2B5EF4-FFF2-40B4-BE49-F238E27FC236}">
                <a16:creationId xmlns:a16="http://schemas.microsoft.com/office/drawing/2014/main" id="{950E3557-6401-4672-A890-B6A7CD15929C}"/>
              </a:ext>
            </a:extLst>
          </p:cNvPr>
          <p:cNvSpPr txBox="1"/>
          <p:nvPr/>
        </p:nvSpPr>
        <p:spPr>
          <a:xfrm>
            <a:off x="663762" y="3888645"/>
            <a:ext cx="3928533" cy="1846659"/>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Ba yếu </a:t>
            </a:r>
            <a:r>
              <a:rPr lang="en-US" sz="2400"/>
              <a:t>tố trụ cột:</a:t>
            </a:r>
          </a:p>
          <a:p>
            <a:pPr marL="800100" lvl="1" indent="-342900">
              <a:buFont typeface="Courier New" panose="02070309020205020404" pitchFamily="49" charset="0"/>
              <a:buChar char="o"/>
            </a:pPr>
            <a:r>
              <a:rPr lang="en-US" sz="2400"/>
              <a:t>Minh bạch</a:t>
            </a:r>
          </a:p>
          <a:p>
            <a:pPr marL="800100" lvl="1" indent="-342900">
              <a:buFont typeface="Courier New" panose="02070309020205020404" pitchFamily="49" charset="0"/>
              <a:buChar char="o"/>
            </a:pPr>
            <a:r>
              <a:rPr lang="en-US" sz="2400"/>
              <a:t>Thanh tra</a:t>
            </a:r>
          </a:p>
          <a:p>
            <a:pPr marL="800100" lvl="1" indent="-342900">
              <a:buFont typeface="Courier New" panose="02070309020205020404" pitchFamily="49" charset="0"/>
              <a:buChar char="o"/>
            </a:pPr>
            <a:r>
              <a:rPr lang="en-US" sz="2400"/>
              <a:t>Thích nghi</a:t>
            </a:r>
          </a:p>
          <a:p>
            <a:endParaRPr lang="en-US"/>
          </a:p>
        </p:txBody>
      </p:sp>
    </p:spTree>
    <p:extLst>
      <p:ext uri="{BB962C8B-B14F-4D97-AF65-F5344CB8AC3E}">
        <p14:creationId xmlns:p14="http://schemas.microsoft.com/office/powerpoint/2010/main" val="42672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Minh bạch</a:t>
            </a:r>
          </a:p>
          <a:p>
            <a:pPr marL="285750" lvl="0" indent="-285750">
              <a:buFont typeface="Arial" panose="020B0604020202020204" pitchFamily="34" charset="0"/>
              <a:buChar char="•"/>
            </a:pPr>
            <a:r>
              <a:rPr lang="vi-VN" sz="2400">
                <a:latin typeface="Gill Sans MT(Body)"/>
              </a:rPr>
              <a:t>Các khía cạnh quan trọng của tiến trình phải được hiển thị rõ ràng cho những người có </a:t>
            </a:r>
            <a:r>
              <a:rPr lang="en-US" sz="2400">
                <a:latin typeface="Gill Sans MT(Body)"/>
              </a:rPr>
              <a:t>liên quan đến sự phát triển của sản phẩm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en-US" sz="2400">
                <a:latin typeface="Gill Sans MT(Body)"/>
              </a:rPr>
              <a:t>Được định nghĩa theo một tiêu chuẩn</a:t>
            </a:r>
          </a:p>
          <a:p>
            <a:pPr marL="800100" lvl="1" indent="-342900">
              <a:buFont typeface="Wingdings" panose="05000000000000000000" pitchFamily="2" charset="2"/>
              <a:buChar char="ü"/>
            </a:pPr>
            <a:r>
              <a:rPr lang="en-US" sz="2400">
                <a:latin typeface="Gill Sans MT(Body)"/>
              </a:rPr>
              <a:t>Giảm rủi ro,</a:t>
            </a:r>
          </a:p>
          <a:p>
            <a:pPr marL="800100" lvl="1" indent="-342900">
              <a:buFont typeface="Wingdings" panose="05000000000000000000" pitchFamily="2" charset="2"/>
              <a:buChar char="ü"/>
            </a:pPr>
            <a:r>
              <a:rPr lang="en-US" sz="2400">
                <a:latin typeface="Gill Sans MT(Body)"/>
              </a:rPr>
              <a:t>Tăng độ tin cậy,</a:t>
            </a:r>
          </a:p>
          <a:p>
            <a:pPr marL="800100" lvl="1" indent="-342900">
              <a:buFont typeface="Wingdings" panose="05000000000000000000" pitchFamily="2" charset="2"/>
              <a:buChar char="ü"/>
            </a:pPr>
            <a:r>
              <a:rPr lang="en-US" sz="2400">
                <a:latin typeface="Gill Sans MT(Body)"/>
              </a:rPr>
              <a:t>Nâng cao chất lượng</a:t>
            </a:r>
          </a:p>
          <a:p>
            <a:pPr marL="800100" lvl="1" indent="-342900">
              <a:buFont typeface="Wingdings" panose="05000000000000000000" pitchFamily="2" charset="2"/>
              <a:buChar char="ü"/>
            </a:pPr>
            <a:r>
              <a:rPr lang="en-US" sz="2400">
                <a:latin typeface="Gill Sans MT(Body)"/>
              </a:rPr>
              <a:t>Chính xác trong quyết định</a:t>
            </a:r>
          </a:p>
        </p:txBody>
      </p:sp>
    </p:spTree>
    <p:extLst>
      <p:ext uri="{BB962C8B-B14F-4D97-AF65-F5344CB8AC3E}">
        <p14:creationId xmlns:p14="http://schemas.microsoft.com/office/powerpoint/2010/main" val="15475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6075705" cy="3108543"/>
          </a:xfrm>
          <a:prstGeom prst="rect">
            <a:avLst/>
          </a:prstGeom>
          <a:noFill/>
        </p:spPr>
        <p:txBody>
          <a:bodyPr wrap="square" rtlCol="0">
            <a:spAutoFit/>
          </a:bodyPr>
          <a:lstStyle/>
          <a:p>
            <a:pPr lvl="0"/>
            <a:r>
              <a:rPr lang="en-US" sz="2800">
                <a:latin typeface="Gill Sans MT(Body)"/>
              </a:rPr>
              <a:t>Thanh tra</a:t>
            </a:r>
          </a:p>
          <a:p>
            <a:pPr marL="285750" lvl="0" indent="-285750">
              <a:buFont typeface="Arial" panose="020B0604020202020204" pitchFamily="34" charset="0"/>
              <a:buChar char="•"/>
            </a:pPr>
            <a:r>
              <a:rPr lang="vi-VN" sz="2400">
                <a:latin typeface="Gill Sans MT(Body)"/>
              </a:rPr>
              <a:t>Người dùng Scrum phải thường xuyên kiểm tra các </a:t>
            </a:r>
            <a:r>
              <a:rPr lang="en-US" sz="2400">
                <a:latin typeface="Gill Sans MT(Body)"/>
              </a:rPr>
              <a:t>tạo tác </a:t>
            </a:r>
            <a:r>
              <a:rPr lang="vi-VN" sz="2400">
                <a:latin typeface="Gill Sans MT(Body)"/>
              </a:rPr>
              <a:t>và tiến độ hoàn thành để phát hiện ra những bất lợi không mong muố</a:t>
            </a:r>
            <a:r>
              <a:rPr lang="en-US" sz="2400">
                <a:latin typeface="Gill Sans MT(Body)"/>
              </a:rPr>
              <a:t>n</a:t>
            </a:r>
          </a:p>
          <a:p>
            <a:pPr marL="285750" lvl="0" indent="-285750">
              <a:buFont typeface="Arial" panose="020B0604020202020204" pitchFamily="34" charset="0"/>
              <a:buChar char="•"/>
            </a:pPr>
            <a:r>
              <a:rPr lang="en-US" sz="2400">
                <a:latin typeface="Gill Sans MT(Body)"/>
              </a:rPr>
              <a:t>Không nên quá thường xuyên</a:t>
            </a:r>
          </a:p>
          <a:p>
            <a:pPr marL="285750" lvl="0" indent="-285750">
              <a:buFont typeface="Arial" panose="020B0604020202020204" pitchFamily="34" charset="0"/>
              <a:buChar char="•"/>
            </a:pPr>
            <a:r>
              <a:rPr lang="en-US" sz="2400">
                <a:latin typeface="Gill Sans MT(Body)"/>
              </a:rPr>
              <a:t>Người có kỹ năng thực hiệntại thời điểm quan trọng của cộng viên</a:t>
            </a:r>
          </a:p>
          <a:p>
            <a:pPr marL="285750" lvl="0" indent="-285750">
              <a:buFont typeface="Arial" panose="020B0604020202020204" pitchFamily="34" charset="0"/>
              <a:buChar char="•"/>
            </a:pPr>
            <a:endParaRPr lang="en-US" sz="2400">
              <a:latin typeface="Gill Sans MT(Body)"/>
            </a:endParaRPr>
          </a:p>
        </p:txBody>
      </p:sp>
      <p:pic>
        <p:nvPicPr>
          <p:cNvPr id="3" name="Picture 2">
            <a:extLst>
              <a:ext uri="{FF2B5EF4-FFF2-40B4-BE49-F238E27FC236}">
                <a16:creationId xmlns:a16="http://schemas.microsoft.com/office/drawing/2014/main" id="{1731756A-9A87-4D95-9433-A42AF89A0A36}"/>
              </a:ext>
            </a:extLst>
          </p:cNvPr>
          <p:cNvPicPr>
            <a:picLocks noChangeAspect="1"/>
          </p:cNvPicPr>
          <p:nvPr/>
        </p:nvPicPr>
        <p:blipFill>
          <a:blip r:embed="rId5"/>
          <a:stretch>
            <a:fillRect/>
          </a:stretch>
        </p:blipFill>
        <p:spPr>
          <a:xfrm>
            <a:off x="8026400" y="2235200"/>
            <a:ext cx="3247838" cy="3150658"/>
          </a:xfrm>
          <a:prstGeom prst="rect">
            <a:avLst/>
          </a:prstGeom>
        </p:spPr>
      </p:pic>
    </p:spTree>
    <p:extLst>
      <p:ext uri="{BB962C8B-B14F-4D97-AF65-F5344CB8AC3E}">
        <p14:creationId xmlns:p14="http://schemas.microsoft.com/office/powerpoint/2010/main" val="38430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208371" cy="2739211"/>
          </a:xfrm>
          <a:prstGeom prst="rect">
            <a:avLst/>
          </a:prstGeom>
          <a:noFill/>
        </p:spPr>
        <p:txBody>
          <a:bodyPr wrap="square" rtlCol="0">
            <a:spAutoFit/>
          </a:bodyPr>
          <a:lstStyle/>
          <a:p>
            <a:pPr lvl="0"/>
            <a:r>
              <a:rPr lang="en-US" sz="2800">
                <a:latin typeface="Gill Sans MT(Body)"/>
              </a:rPr>
              <a:t>Thích nghi</a:t>
            </a:r>
          </a:p>
          <a:p>
            <a:pPr marL="285750" lvl="0" indent="-285750">
              <a:buFont typeface="Arial" panose="020B0604020202020204" pitchFamily="34" charset="0"/>
              <a:buChar char="•"/>
            </a:pPr>
            <a:r>
              <a:rPr lang="en-US" sz="2400">
                <a:latin typeface="Gill Sans MT(Body)"/>
              </a:rPr>
              <a:t>Có </a:t>
            </a:r>
            <a:r>
              <a:rPr lang="vi-VN" sz="2400">
                <a:latin typeface="Gill Sans MT(Body)"/>
              </a:rPr>
              <a:t>vấn đề nào đó vượt quá giới hạn cho phép và hậu quả của vấn đề đó đối với sản phẩm là không thể chấp nhận</a:t>
            </a:r>
            <a:r>
              <a:rPr lang="en-US" sz="2400">
                <a:latin typeface="Gill Sans MT(Body)"/>
              </a:rPr>
              <a:t> </a:t>
            </a:r>
          </a:p>
          <a:p>
            <a:pPr marL="285750" lvl="0" indent="-285750">
              <a:buFont typeface="Arial" panose="020B0604020202020204" pitchFamily="34" charset="0"/>
              <a:buChar char="•"/>
            </a:pPr>
            <a:r>
              <a:rPr lang="en-US" sz="2400"/>
              <a:t>Điều chỉnh quy trình / tài liệu xử lý</a:t>
            </a:r>
          </a:p>
          <a:p>
            <a:pPr marL="285750" lvl="0" indent="-285750">
              <a:buFont typeface="Arial" panose="020B0604020202020204" pitchFamily="34" charset="0"/>
              <a:buChar char="•"/>
            </a:pPr>
            <a:r>
              <a:rPr lang="en-US" sz="2400">
                <a:latin typeface="Gill Sans MT(Body)"/>
              </a:rPr>
              <a:t>Càng sớm càng tốt</a:t>
            </a:r>
          </a:p>
          <a:p>
            <a:pPr marL="285750" lvl="0" indent="-285750">
              <a:buFont typeface="Arial" panose="020B0604020202020204" pitchFamily="34" charset="0"/>
              <a:buChar char="•"/>
            </a:pP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pic>
        <p:nvPicPr>
          <p:cNvPr id="6" name="Picture 5">
            <a:extLst>
              <a:ext uri="{FF2B5EF4-FFF2-40B4-BE49-F238E27FC236}">
                <a16:creationId xmlns:a16="http://schemas.microsoft.com/office/drawing/2014/main" id="{35152BF2-47AE-4261-BE4C-99184035E7C4}"/>
              </a:ext>
            </a:extLst>
          </p:cNvPr>
          <p:cNvPicPr>
            <a:picLocks noChangeAspect="1"/>
          </p:cNvPicPr>
          <p:nvPr/>
        </p:nvPicPr>
        <p:blipFill>
          <a:blip r:embed="rId5"/>
          <a:stretch>
            <a:fillRect/>
          </a:stretch>
        </p:blipFill>
        <p:spPr>
          <a:xfrm>
            <a:off x="6567983" y="3655247"/>
            <a:ext cx="2576017" cy="1705461"/>
          </a:xfrm>
          <a:prstGeom prst="rect">
            <a:avLst/>
          </a:prstGeom>
        </p:spPr>
      </p:pic>
      <p:sp>
        <p:nvSpPr>
          <p:cNvPr id="9" name="TextBox 8">
            <a:extLst>
              <a:ext uri="{FF2B5EF4-FFF2-40B4-BE49-F238E27FC236}">
                <a16:creationId xmlns:a16="http://schemas.microsoft.com/office/drawing/2014/main" id="{5A24DE03-F109-41B9-B22F-9F08C35C32C1}"/>
              </a:ext>
            </a:extLst>
          </p:cNvPr>
          <p:cNvSpPr txBox="1"/>
          <p:nvPr/>
        </p:nvSpPr>
        <p:spPr>
          <a:xfrm>
            <a:off x="6639608" y="5398576"/>
            <a:ext cx="4385733" cy="461665"/>
          </a:xfrm>
          <a:prstGeom prst="rect">
            <a:avLst/>
          </a:prstGeom>
          <a:noFill/>
        </p:spPr>
        <p:txBody>
          <a:bodyPr wrap="square" rtlCol="0">
            <a:spAutoFit/>
          </a:bodyPr>
          <a:lstStyle/>
          <a:p>
            <a:pPr marL="342900" indent="-342900">
              <a:buFont typeface="Arial" panose="020B0604020202020204" pitchFamily="34" charset="0"/>
              <a:buChar char="•"/>
            </a:pPr>
            <a:r>
              <a:rPr lang="en-US" sz="2400"/>
              <a:t>Ý t</a:t>
            </a:r>
            <a:r>
              <a:rPr lang="vi-VN" sz="2400"/>
              <a:t>ư</a:t>
            </a:r>
            <a:r>
              <a:rPr lang="en-US" sz="2400"/>
              <a:t>ởng mới</a:t>
            </a:r>
          </a:p>
        </p:txBody>
      </p:sp>
    </p:spTree>
    <p:extLst>
      <p:ext uri="{BB962C8B-B14F-4D97-AF65-F5344CB8AC3E}">
        <p14:creationId xmlns:p14="http://schemas.microsoft.com/office/powerpoint/2010/main" val="382779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3416320"/>
          </a:xfrm>
          <a:prstGeom prst="rect">
            <a:avLst/>
          </a:prstGeom>
          <a:noFill/>
        </p:spPr>
        <p:txBody>
          <a:bodyPr wrap="square" rtlCol="0">
            <a:spAutoFit/>
          </a:bodyPr>
          <a:lstStyle/>
          <a:p>
            <a:pPr marL="285750" lvl="0" indent="-285750">
              <a:buFont typeface="Arial" panose="020B0604020202020204" pitchFamily="34" charset="0"/>
              <a:buChar char="•"/>
            </a:pPr>
            <a:r>
              <a:rPr lang="en-US" sz="2400">
                <a:latin typeface="Gill Sans MT(Body)"/>
              </a:rPr>
              <a:t>Product backlog: </a:t>
            </a:r>
          </a:p>
          <a:p>
            <a:pPr marL="800100" lvl="1" indent="-342900">
              <a:buFont typeface="Courier New" panose="02070309020205020404" pitchFamily="49" charset="0"/>
              <a:buChar char="o"/>
            </a:pPr>
            <a:r>
              <a:rPr lang="en-US" sz="2400">
                <a:latin typeface="Gill Sans MT(Body)"/>
              </a:rPr>
              <a:t>Gồm </a:t>
            </a:r>
            <a:r>
              <a:rPr lang="vi-VN" sz="2400">
                <a:latin typeface="Gill Sans MT(Body)"/>
              </a:rPr>
              <a:t>chức năng của sản phẩm,</a:t>
            </a:r>
            <a:r>
              <a:rPr lang="en-US" sz="2400">
                <a:latin typeface="Gill Sans MT(Body)"/>
              </a:rPr>
              <a:t> </a:t>
            </a:r>
            <a:r>
              <a:rPr lang="vi-VN" sz="2400">
                <a:latin typeface="Gill Sans MT(Body)"/>
              </a:rPr>
              <a:t>lỗi cần sửa, nghiên cứu công nghệ</a:t>
            </a:r>
            <a:r>
              <a:rPr lang="en-US" sz="2400">
                <a:latin typeface="Gill Sans MT(Body)"/>
              </a:rPr>
              <a:t>,…</a:t>
            </a:r>
          </a:p>
          <a:p>
            <a:pPr marL="800100" lvl="1" indent="-342900">
              <a:buFont typeface="Courier New" panose="02070309020205020404" pitchFamily="49" charset="0"/>
              <a:buChar char="o"/>
            </a:pPr>
            <a:r>
              <a:rPr lang="en-US" sz="2400">
                <a:latin typeface="Gill Sans MT(Body)"/>
              </a:rPr>
              <a:t>Đ</a:t>
            </a:r>
            <a:r>
              <a:rPr lang="vi-VN" sz="2400">
                <a:latin typeface="Gill Sans MT(Body)"/>
              </a:rPr>
              <a:t>ược mô tả dưới dạng “câu chuyện người dùng” (user story)</a:t>
            </a:r>
            <a:endParaRPr lang="en-US" sz="2400">
              <a:latin typeface="Gill Sans MT(Body)"/>
            </a:endParaRPr>
          </a:p>
          <a:p>
            <a:pPr marL="342900" lvl="0" indent="-342900">
              <a:buFont typeface="Arial" panose="020B0604020202020204" pitchFamily="34" charset="0"/>
              <a:buChar char="•"/>
            </a:pPr>
            <a:r>
              <a:rPr lang="en-US" sz="2400">
                <a:latin typeface="Gill Sans MT(Body)"/>
              </a:rPr>
              <a:t>Sprint backlog: D</a:t>
            </a:r>
            <a:r>
              <a:rPr lang="vi-VN" sz="2400">
                <a:latin typeface="Gill Sans MT(Body)"/>
              </a:rPr>
              <a:t>anh sách các đầu mục mà nhóm cam kết hoàn thành trong Sprint sau buổi họp sơ kết Sprint.</a:t>
            </a:r>
            <a:endParaRPr lang="en-US" sz="24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972533" y="1925780"/>
            <a:ext cx="3733333" cy="3809524"/>
          </a:xfrm>
          <a:prstGeom prst="rect">
            <a:avLst/>
          </a:prstGeom>
        </p:spPr>
      </p:pic>
    </p:spTree>
    <p:extLst>
      <p:ext uri="{BB962C8B-B14F-4D97-AF65-F5344CB8AC3E}">
        <p14:creationId xmlns:p14="http://schemas.microsoft.com/office/powerpoint/2010/main" val="273938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2431435"/>
          </a:xfrm>
          <a:prstGeom prst="rect">
            <a:avLst/>
          </a:prstGeom>
          <a:noFill/>
        </p:spPr>
        <p:txBody>
          <a:bodyPr wrap="square" rtlCol="0">
            <a:spAutoFit/>
          </a:bodyPr>
          <a:lstStyle/>
          <a:p>
            <a:pPr marL="342900" lvl="0" indent="-342900">
              <a:buFont typeface="Arial" panose="020B0604020202020204" pitchFamily="34" charset="0"/>
              <a:buChar char="•"/>
            </a:pPr>
            <a:r>
              <a:rPr lang="en-US" sz="2400">
                <a:latin typeface="Gill Sans MT(Body)"/>
              </a:rPr>
              <a:t>Biểu đồ Burndown: </a:t>
            </a:r>
            <a:r>
              <a:rPr lang="vi-VN" sz="2400">
                <a:latin typeface="Gill Sans MT(Body)"/>
              </a:rPr>
              <a:t>đo tiến độ của Sprint hay của dự án </a:t>
            </a:r>
            <a:r>
              <a:rPr lang="en-US" sz="2400">
                <a:latin typeface="Gill Sans MT(Body)"/>
              </a:rPr>
              <a:t>.C</a:t>
            </a:r>
            <a:r>
              <a:rPr lang="vi-VN" sz="2400">
                <a:latin typeface="Gill Sans MT(Body)"/>
              </a:rPr>
              <a:t>ho thấy thời gian</a:t>
            </a:r>
            <a:r>
              <a:rPr lang="en-US" sz="2400">
                <a:latin typeface="Gill Sans MT(Body)"/>
              </a:rPr>
              <a:t> còn lại</a:t>
            </a:r>
            <a:r>
              <a:rPr lang="vi-VN" sz="2400">
                <a:latin typeface="Gill Sans MT(Body)"/>
              </a:rPr>
              <a:t> để hoàn thành công việc đã được định ra lúc đầu</a:t>
            </a:r>
            <a:endParaRPr lang="en-US" sz="2400">
              <a:latin typeface="Gill Sans MT(Body)"/>
            </a:endParaRPr>
          </a:p>
          <a:p>
            <a:pPr marL="342900" lvl="0" indent="-342900">
              <a:buFont typeface="Arial" panose="020B0604020202020204" pitchFamily="34" charset="0"/>
              <a:buChar char="•"/>
            </a:pPr>
            <a:endParaRPr lang="en-US" sz="32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718533" y="1862667"/>
            <a:ext cx="3733333" cy="2336800"/>
          </a:xfrm>
          <a:prstGeom prst="rect">
            <a:avLst/>
          </a:prstGeom>
        </p:spPr>
      </p:pic>
      <p:pic>
        <p:nvPicPr>
          <p:cNvPr id="3" name="Picture 2">
            <a:extLst>
              <a:ext uri="{FF2B5EF4-FFF2-40B4-BE49-F238E27FC236}">
                <a16:creationId xmlns:a16="http://schemas.microsoft.com/office/drawing/2014/main" id="{789D28A5-CCEA-4FAE-99A2-27E195F71C77}"/>
              </a:ext>
            </a:extLst>
          </p:cNvPr>
          <p:cNvPicPr>
            <a:picLocks noChangeAspect="1"/>
          </p:cNvPicPr>
          <p:nvPr/>
        </p:nvPicPr>
        <p:blipFill>
          <a:blip r:embed="rId6"/>
          <a:stretch>
            <a:fillRect/>
          </a:stretch>
        </p:blipFill>
        <p:spPr>
          <a:xfrm>
            <a:off x="1382278" y="3734471"/>
            <a:ext cx="3724275" cy="2133600"/>
          </a:xfrm>
          <a:prstGeom prst="rect">
            <a:avLst/>
          </a:prstGeom>
        </p:spPr>
      </p:pic>
      <p:sp>
        <p:nvSpPr>
          <p:cNvPr id="6" name="TextBox 5">
            <a:extLst>
              <a:ext uri="{FF2B5EF4-FFF2-40B4-BE49-F238E27FC236}">
                <a16:creationId xmlns:a16="http://schemas.microsoft.com/office/drawing/2014/main" id="{CE5A6155-277D-4E9E-8292-F8D478160BB3}"/>
              </a:ext>
            </a:extLst>
          </p:cNvPr>
          <p:cNvSpPr txBox="1"/>
          <p:nvPr/>
        </p:nvSpPr>
        <p:spPr>
          <a:xfrm>
            <a:off x="5960535" y="4417212"/>
            <a:ext cx="4690532"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a:t>Bảng công việc: Dùng để hiển thị user story trong sprint, những việc cần làm cho story đó</a:t>
            </a:r>
          </a:p>
        </p:txBody>
      </p:sp>
    </p:spTree>
    <p:extLst>
      <p:ext uri="{BB962C8B-B14F-4D97-AF65-F5344CB8AC3E}">
        <p14:creationId xmlns:p14="http://schemas.microsoft.com/office/powerpoint/2010/main" val="378736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7789333" y="2201441"/>
            <a:ext cx="3968109" cy="2308324"/>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Gill Sans MT(Body)"/>
              </a:rPr>
              <a:t>Chủ sở hữu sản phẩm (Product Owner)</a:t>
            </a:r>
          </a:p>
          <a:p>
            <a:pPr marL="285750" lvl="0" indent="-285750">
              <a:buFont typeface="Arial" panose="020B0604020202020204" pitchFamily="34" charset="0"/>
              <a:buChar char="•"/>
            </a:pPr>
            <a:r>
              <a:rPr lang="en-US" sz="2400">
                <a:latin typeface="Gill Sans MT(Body)"/>
              </a:rPr>
              <a:t>Nhóm phát triển (Scrum Development Team)</a:t>
            </a:r>
          </a:p>
          <a:p>
            <a:pPr marL="285750" lvl="0" indent="-285750">
              <a:buFont typeface="Arial" panose="020B0604020202020204" pitchFamily="34" charset="0"/>
              <a:buChar char="•"/>
            </a:pPr>
            <a:r>
              <a:rPr lang="en-US" sz="2400">
                <a:latin typeface="Gill Sans MT(Body)"/>
              </a:rPr>
              <a:t>Scrum Master</a:t>
            </a:r>
          </a:p>
          <a:p>
            <a:pPr marL="285750" lvl="0" indent="-285750">
              <a:buFont typeface="Arial" panose="020B0604020202020204" pitchFamily="34" charset="0"/>
              <a:buChar char="•"/>
            </a:pPr>
            <a:endParaRPr lang="en-US" sz="2400">
              <a:latin typeface="Gill Sans MT(Body)"/>
            </a:endParaRPr>
          </a:p>
        </p:txBody>
      </p:sp>
      <p:pic>
        <p:nvPicPr>
          <p:cNvPr id="12" name="Picture 11">
            <a:extLst>
              <a:ext uri="{FF2B5EF4-FFF2-40B4-BE49-F238E27FC236}">
                <a16:creationId xmlns:a16="http://schemas.microsoft.com/office/drawing/2014/main" id="{FA0FF4E6-4A9E-4832-A142-3DF98E197FF2}"/>
              </a:ext>
            </a:extLst>
          </p:cNvPr>
          <p:cNvPicPr>
            <a:picLocks noChangeAspect="1"/>
          </p:cNvPicPr>
          <p:nvPr/>
        </p:nvPicPr>
        <p:blipFill>
          <a:blip r:embed="rId5"/>
          <a:stretch>
            <a:fillRect/>
          </a:stretch>
        </p:blipFill>
        <p:spPr>
          <a:xfrm>
            <a:off x="172696" y="1896532"/>
            <a:ext cx="7304848" cy="4090561"/>
          </a:xfrm>
          <a:prstGeom prst="rect">
            <a:avLst/>
          </a:prstGeom>
        </p:spPr>
      </p:pic>
    </p:spTree>
    <p:extLst>
      <p:ext uri="{BB962C8B-B14F-4D97-AF65-F5344CB8AC3E}">
        <p14:creationId xmlns:p14="http://schemas.microsoft.com/office/powerpoint/2010/main" val="201233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a:t>
            </a:fld>
            <a:endParaRPr lang="en-US"/>
          </a:p>
        </p:txBody>
      </p:sp>
      <p:sp>
        <p:nvSpPr>
          <p:cNvPr id="6" name="TextBox 5"/>
          <p:cNvSpPr txBox="1"/>
          <p:nvPr/>
        </p:nvSpPr>
        <p:spPr>
          <a:xfrm>
            <a:off x="1446814" y="2036418"/>
            <a:ext cx="7354286" cy="3477875"/>
          </a:xfrm>
          <a:prstGeom prst="rect">
            <a:avLst/>
          </a:prstGeom>
          <a:noFill/>
        </p:spPr>
        <p:txBody>
          <a:bodyPr wrap="square" rtlCol="0">
            <a:spAutoFit/>
          </a:bodyPr>
          <a:lstStyle/>
          <a:p>
            <a:pPr marL="571500" indent="-571500">
              <a:buFont typeface="Wingdings" panose="05000000000000000000" pitchFamily="2" charset="2"/>
              <a:buChar char="Ø"/>
            </a:pPr>
            <a:r>
              <a:rPr lang="en-US" sz="4400">
                <a:cs typeface="Times New Roman" panose="02020603050405020304" pitchFamily="18" charset="0"/>
              </a:rPr>
              <a:t>Lịch sử Agile.</a:t>
            </a:r>
          </a:p>
          <a:p>
            <a:pPr marL="571500" indent="-571500">
              <a:buFont typeface="Wingdings" panose="05000000000000000000" pitchFamily="2" charset="2"/>
              <a:buChar char="Ø"/>
            </a:pPr>
            <a:r>
              <a:rPr lang="en-US" sz="4400">
                <a:cs typeface="Times New Roman" panose="02020603050405020304" pitchFamily="18" charset="0"/>
              </a:rPr>
              <a:t>Khái niệm</a:t>
            </a:r>
          </a:p>
          <a:p>
            <a:pPr marL="571500" indent="-571500">
              <a:buFont typeface="Wingdings" panose="05000000000000000000" pitchFamily="2" charset="2"/>
              <a:buChar char="Ø"/>
            </a:pPr>
            <a:r>
              <a:rPr lang="en-US" sz="4400">
                <a:cs typeface="Times New Roman" panose="02020603050405020304" pitchFamily="18" charset="0"/>
              </a:rPr>
              <a:t>Tuyên ngôn Agile</a:t>
            </a:r>
          </a:p>
          <a:p>
            <a:pPr marL="571500" indent="-571500">
              <a:buFont typeface="Wingdings" panose="05000000000000000000" pitchFamily="2" charset="2"/>
              <a:buChar char="Ø"/>
            </a:pPr>
            <a:r>
              <a:rPr lang="en-US" sz="4400">
                <a:cs typeface="Times New Roman" panose="02020603050405020304" pitchFamily="18" charset="0"/>
              </a:rPr>
              <a:t>Đặc điểm Agile</a:t>
            </a:r>
          </a:p>
          <a:p>
            <a:pPr marL="571500" indent="-571500">
              <a:buFont typeface="Wingdings" panose="05000000000000000000" pitchFamily="2" charset="2"/>
              <a:buChar char="Ø"/>
            </a:pPr>
            <a:r>
              <a:rPr lang="en-US" sz="4400">
                <a:cs typeface="Times New Roman" panose="02020603050405020304" pitchFamily="18" charset="0"/>
              </a:rPr>
              <a:t>Các phương pháp Agile</a:t>
            </a:r>
            <a:endParaRPr lang="en-US" sz="4400" dirty="0">
              <a:cs typeface="Times New Roman" panose="02020603050405020304" pitchFamily="18" charset="0"/>
            </a:endParaRPr>
          </a:p>
        </p:txBody>
      </p:sp>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461665"/>
          </a:xfrm>
          <a:prstGeom prst="rect">
            <a:avLst/>
          </a:prstGeom>
          <a:noFill/>
        </p:spPr>
        <p:txBody>
          <a:bodyPr wrap="square" rtlCol="0">
            <a:spAutoFit/>
          </a:bodyPr>
          <a:lstStyle/>
          <a:p>
            <a:pPr marL="285750" indent="-285750">
              <a:buFontTx/>
              <a:buChar char="-"/>
            </a:pPr>
            <a:endParaRPr lang="en-US" sz="2400"/>
          </a:p>
        </p:txBody>
      </p:sp>
    </p:spTree>
    <p:extLst>
      <p:ext uri="{BB962C8B-B14F-4D97-AF65-F5344CB8AC3E}">
        <p14:creationId xmlns:p14="http://schemas.microsoft.com/office/powerpoint/2010/main" val="1958133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nodePh="1">
                                  <p:stCondLst>
                                    <p:cond delay="0"/>
                                  </p:stCondLst>
                                  <p:endCondLst>
                                    <p:cond evt="begin" delay="0">
                                      <p:tn val="27"/>
                                    </p:cond>
                                  </p:end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3108543"/>
          </a:xfrm>
          <a:prstGeom prst="rect">
            <a:avLst/>
          </a:prstGeom>
          <a:noFill/>
        </p:spPr>
        <p:txBody>
          <a:bodyPr wrap="square" rtlCol="0">
            <a:spAutoFit/>
          </a:bodyPr>
          <a:lstStyle/>
          <a:p>
            <a:r>
              <a:rPr lang="en-US" sz="2800">
                <a:latin typeface="Gill Sans MT(Body)"/>
              </a:rPr>
              <a:t>(Product Owner)</a:t>
            </a:r>
          </a:p>
          <a:p>
            <a:pPr marL="285750" lvl="0" indent="-285750">
              <a:buFont typeface="Arial" panose="020B0604020202020204" pitchFamily="34" charset="0"/>
              <a:buChar char="•"/>
            </a:pPr>
            <a:r>
              <a:rPr lang="en-US" sz="2400">
                <a:latin typeface="Gill Sans MT(Body)"/>
              </a:rPr>
              <a:t>C</a:t>
            </a:r>
            <a:r>
              <a:rPr lang="vi-VN" sz="2400">
                <a:latin typeface="Gill Sans MT(Body)"/>
              </a:rPr>
              <a:t>hịu trách nhiệm tối đa hóa giá trị của sản phẩm và công việc của Nhóm Phát triển</a:t>
            </a:r>
            <a:endParaRPr lang="en-US" sz="2400">
              <a:latin typeface="Gill Sans MT(Body)"/>
            </a:endParaRPr>
          </a:p>
          <a:p>
            <a:pPr marL="285750" lvl="0" indent="-285750">
              <a:buFont typeface="Arial" panose="020B0604020202020204" pitchFamily="34" charset="0"/>
              <a:buChar char="•"/>
            </a:pPr>
            <a:r>
              <a:rPr lang="en-US" sz="2400">
                <a:latin typeface="Gill Sans MT(Body)"/>
              </a:rPr>
              <a:t>Làm việc với chủ đầu tư, tạo ra user story</a:t>
            </a:r>
          </a:p>
          <a:p>
            <a:pPr marL="285750" lvl="0" indent="-285750">
              <a:buFont typeface="Arial" panose="020B0604020202020204" pitchFamily="34" charset="0"/>
              <a:buChar char="•"/>
            </a:pPr>
            <a:r>
              <a:rPr lang="vi-VN" sz="2400">
                <a:latin typeface="Gill Sans MT(Body)"/>
              </a:rPr>
              <a:t>Product Owner là một người, không phải là một ủy ban</a:t>
            </a:r>
            <a:r>
              <a:rPr lang="en-US" sz="2400">
                <a:latin typeface="Gill Sans MT(Body)"/>
              </a:rPr>
              <a:t>,</a:t>
            </a:r>
            <a:r>
              <a:rPr lang="vi-VN" sz="2400">
                <a:latin typeface="Gill Sans MT(Body)"/>
              </a:rPr>
              <a:t> Product Owner có thể cần tới một ủy ban tham gia vào Product Backlog, nhưng những người trong ủy ban muốn thay đổi trình tự các hạng mục trong Product Backlog phải thuyết phục được Product Owner</a:t>
            </a:r>
            <a:endParaRPr lang="en-US" sz="2400">
              <a:latin typeface="Gill Sans MT(Body)"/>
            </a:endParaRPr>
          </a:p>
        </p:txBody>
      </p:sp>
    </p:spTree>
    <p:extLst>
      <p:ext uri="{BB962C8B-B14F-4D97-AF65-F5344CB8AC3E}">
        <p14:creationId xmlns:p14="http://schemas.microsoft.com/office/powerpoint/2010/main" val="108535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2800767"/>
          </a:xfrm>
          <a:prstGeom prst="rect">
            <a:avLst/>
          </a:prstGeom>
          <a:noFill/>
        </p:spPr>
        <p:txBody>
          <a:bodyPr wrap="square" rtlCol="0">
            <a:spAutoFit/>
          </a:bodyPr>
          <a:lstStyle/>
          <a:p>
            <a:pPr lvl="0"/>
            <a:r>
              <a:rPr lang="en-US" sz="2800">
                <a:latin typeface="Gill Sans MT(Body)"/>
              </a:rPr>
              <a:t>(Development Team)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vi-VN" sz="2400">
                <a:latin typeface="Gill Sans MT(Body)"/>
              </a:rPr>
              <a:t>Là một tập hợp những kỹ sư “liên chức năng”</a:t>
            </a:r>
            <a:endParaRPr lang="en-US" sz="2400">
              <a:latin typeface="Gill Sans MT(Body)"/>
            </a:endParaRPr>
          </a:p>
          <a:p>
            <a:pPr marL="285750" lvl="0" indent="-285750">
              <a:buFont typeface="Arial" panose="020B0604020202020204" pitchFamily="34" charset="0"/>
              <a:buChar char="•"/>
            </a:pPr>
            <a:r>
              <a:rPr lang="en-US" sz="2400">
                <a:latin typeface="Gill Sans MT(Body)"/>
              </a:rPr>
              <a:t>Chủ động tổ chức công việc, khối lượng công việc</a:t>
            </a:r>
          </a:p>
          <a:p>
            <a:pPr marL="285750" lvl="0" indent="-285750">
              <a:buFont typeface="Arial" panose="020B0604020202020204" pitchFamily="34" charset="0"/>
              <a:buChar char="•"/>
            </a:pPr>
            <a:r>
              <a:rPr lang="en-US" sz="2400">
                <a:latin typeface="Gill Sans MT(Body)"/>
              </a:rPr>
              <a:t>Trong Sprint, nhóm phát triển có tiếng nói lớn nhất và những bộ phận khác có nhiệm vụ hỗ trợ những điều kiện tốt nhất để nhóm làm việc hiệu quả</a:t>
            </a:r>
          </a:p>
          <a:p>
            <a:endParaRPr lang="en-US" sz="2800">
              <a:latin typeface="Gill Sans MT(Body)"/>
            </a:endParaRPr>
          </a:p>
        </p:txBody>
      </p:sp>
    </p:spTree>
    <p:extLst>
      <p:ext uri="{BB962C8B-B14F-4D97-AF65-F5344CB8AC3E}">
        <p14:creationId xmlns:p14="http://schemas.microsoft.com/office/powerpoint/2010/main" val="2921215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3477875"/>
          </a:xfrm>
          <a:prstGeom prst="rect">
            <a:avLst/>
          </a:prstGeom>
          <a:noFill/>
        </p:spPr>
        <p:txBody>
          <a:bodyPr wrap="square" rtlCol="0">
            <a:spAutoFit/>
          </a:bodyPr>
          <a:lstStyle/>
          <a:p>
            <a:r>
              <a:rPr lang="en-US" sz="2800">
                <a:latin typeface="Gill Sans MT(Body)"/>
              </a:rPr>
              <a:t>(Scrum Master)</a:t>
            </a:r>
          </a:p>
          <a:p>
            <a:pPr marL="285750" lvl="0" indent="-285750">
              <a:buFont typeface="Arial" panose="020B0604020202020204" pitchFamily="34" charset="0"/>
              <a:buChar char="•"/>
            </a:pPr>
            <a:r>
              <a:rPr lang="en-US" sz="2400"/>
              <a:t>Đảm báo</a:t>
            </a:r>
            <a:r>
              <a:rPr lang="vi-VN" sz="2400"/>
              <a:t> </a:t>
            </a:r>
            <a:r>
              <a:rPr lang="vi-VN" sz="2400">
                <a:latin typeface="Gill Sans MT(Body)"/>
              </a:rPr>
              <a:t>mọi người trong nhóm hiểu được Scrum</a:t>
            </a:r>
            <a:r>
              <a:rPr lang="en-US" sz="2400">
                <a:latin typeface="Gill Sans MT(Body)"/>
              </a:rPr>
              <a:t>, </a:t>
            </a:r>
            <a:r>
              <a:rPr lang="vi-VN" sz="2400">
                <a:latin typeface="Gill Sans MT(Body)"/>
              </a:rPr>
              <a:t>đảm bảo Nhóm Scrum tuân thủ lý thuyết, các kĩ thuật thực hành và các quy tắc của Scrum</a:t>
            </a:r>
            <a:endParaRPr lang="en-US" sz="2400">
              <a:latin typeface="Gill Sans MT(Body)"/>
            </a:endParaRPr>
          </a:p>
          <a:p>
            <a:pPr marL="285750" lvl="0" indent="-285750">
              <a:buFont typeface="Arial" panose="020B0604020202020204" pitchFamily="34" charset="0"/>
              <a:buChar char="•"/>
            </a:pPr>
            <a:r>
              <a:rPr lang="vi-VN" sz="2400">
                <a:latin typeface="Gill Sans MT(Body)"/>
              </a:rPr>
              <a:t>Scrum Master là một lãnh đạo, nhưng cũng là người phục vụ Nhóm Scrum</a:t>
            </a:r>
            <a:endParaRPr lang="en-US" sz="2400">
              <a:latin typeface="Gill Sans MT(Body)"/>
            </a:endParaRPr>
          </a:p>
          <a:p>
            <a:pPr marL="285750" indent="-285750">
              <a:buFont typeface="Arial" panose="020B0604020202020204" pitchFamily="34" charset="0"/>
              <a:buChar char="•"/>
            </a:pPr>
            <a:r>
              <a:rPr lang="vi-VN" sz="2400">
                <a:latin typeface="Gill Sans MT(Body)"/>
              </a:rPr>
              <a:t>Scrum Master giúp đỡ tất cả mọi người cải tiến các mối tương tác để tối đa hóa giá trị mà Nhóm Scrum tạo ra</a:t>
            </a: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189464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2431435"/>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Wingdings" panose="05000000000000000000" pitchFamily="2" charset="2"/>
              <a:buChar char="Ø"/>
            </a:pPr>
            <a:r>
              <a:rPr lang="en-US" sz="3200">
                <a:latin typeface="Gill Sans MT(Body)"/>
              </a:rPr>
              <a:t>Họp scrum hằng ngày</a:t>
            </a:r>
          </a:p>
          <a:p>
            <a:pPr marL="342900" indent="-342900">
              <a:buFont typeface="Wingdings" panose="05000000000000000000" pitchFamily="2" charset="2"/>
              <a:buChar char="Ø"/>
            </a:pPr>
            <a:r>
              <a:rPr lang="en-US" sz="3200">
                <a:latin typeface="Gill Sans MT(Body)"/>
              </a:rPr>
              <a:t>Họp sơ kế sprint</a:t>
            </a:r>
          </a:p>
          <a:p>
            <a:pPr marL="342900" indent="-342900">
              <a:buFont typeface="Wingdings" panose="05000000000000000000" pitchFamily="2" charset="2"/>
              <a:buChar char="Ø"/>
            </a:pPr>
            <a:r>
              <a:rPr lang="en-US" sz="3200">
                <a:latin typeface="Gill Sans MT(Body)"/>
              </a:rPr>
              <a:t>Họp cải tiến sprint</a:t>
            </a: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368435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9194800"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Arial" panose="020B0604020202020204" pitchFamily="34" charset="0"/>
              <a:buChar char="•"/>
            </a:pPr>
            <a:r>
              <a:rPr lang="vi-VN" sz="2400">
                <a:latin typeface="Gill Sans MT(Body)"/>
              </a:rPr>
              <a:t>Trong Sprint, nhóm sẽ tập trung phát triển những chức năng cụ thể nào đó và hoàn hiện nó vào cuối mỗi Sprint. Mỗi Sprint sẽ có thời gian cố định được thống nhất, thường là 2 tuần và thường không hơn 4 tuần</a:t>
            </a:r>
            <a:endParaRPr lang="en-US" sz="2400">
              <a:latin typeface="Gill Sans MT(Body)"/>
            </a:endParaRPr>
          </a:p>
          <a:p>
            <a:pPr marL="342900" indent="-342900">
              <a:buFont typeface="Arial" panose="020B0604020202020204" pitchFamily="34" charset="0"/>
              <a:buChar char="•"/>
            </a:pPr>
            <a:r>
              <a:rPr lang="en-US" sz="2400">
                <a:latin typeface="Gill Sans MT(Body)"/>
              </a:rPr>
              <a:t>Diễn ra vào đầu mỗi Sprint</a:t>
            </a:r>
          </a:p>
          <a:p>
            <a:pPr marL="342900" indent="-342900">
              <a:buFont typeface="Arial" panose="020B0604020202020204" pitchFamily="34" charset="0"/>
              <a:buChar char="•"/>
            </a:pPr>
            <a:r>
              <a:rPr lang="vi-VN" sz="2400">
                <a:latin typeface="Gill Sans MT(Body)"/>
              </a:rPr>
              <a:t>Chủ sản phẩm sẽ trình bày mục tiêu của Sprint và những đầu mục công việc có độ ưu tiên cao trong Product Backlog</a:t>
            </a:r>
            <a:endParaRPr lang="en-US" sz="2400">
              <a:latin typeface="Gill Sans MT(Body)"/>
            </a:endParaRPr>
          </a:p>
          <a:p>
            <a:pPr marL="342900" indent="-342900">
              <a:buFont typeface="Arial" panose="020B0604020202020204" pitchFamily="34" charset="0"/>
              <a:buChar char="•"/>
            </a:pPr>
            <a:r>
              <a:rPr lang="en-US" sz="2400">
                <a:latin typeface="Gill Sans MT(Body)"/>
              </a:rPr>
              <a:t>Nhóm phát triển thảo luận thống nhất công việc sẽ làm (Sprint backlog)</a:t>
            </a:r>
            <a:endParaRPr lang="en-US" sz="3200">
              <a:latin typeface="Gill Sans MT(Body)"/>
            </a:endParaRPr>
          </a:p>
        </p:txBody>
      </p:sp>
    </p:spTree>
    <p:extLst>
      <p:ext uri="{BB962C8B-B14F-4D97-AF65-F5344CB8AC3E}">
        <p14:creationId xmlns:p14="http://schemas.microsoft.com/office/powerpoint/2010/main" val="4066829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Họp scrum hằng ngày</a:t>
            </a:r>
          </a:p>
          <a:p>
            <a:pPr marL="342900" indent="-342900">
              <a:buFont typeface="Arial" panose="020B0604020202020204" pitchFamily="34" charset="0"/>
              <a:buChar char="•"/>
            </a:pPr>
            <a:r>
              <a:rPr lang="vi-VN" sz="2400">
                <a:latin typeface="Gill Sans MT(Body)"/>
              </a:rPr>
              <a:t>Sau</a:t>
            </a:r>
            <a:r>
              <a:rPr lang="en-US" sz="2400">
                <a:latin typeface="Gill Sans MT(Body)"/>
              </a:rPr>
              <a:t> khi</a:t>
            </a:r>
            <a:r>
              <a:rPr lang="vi-VN" sz="2400">
                <a:latin typeface="Gill Sans MT(Body)"/>
              </a:rPr>
              <a:t> họp kế hoạch Sprint</a:t>
            </a:r>
            <a:endParaRPr lang="en-US" sz="2400">
              <a:latin typeface="Gill Sans MT(Body)"/>
            </a:endParaRPr>
          </a:p>
          <a:p>
            <a:pPr marL="342900" indent="-342900">
              <a:buFont typeface="Arial" panose="020B0604020202020204" pitchFamily="34" charset="0"/>
              <a:buChar char="•"/>
            </a:pPr>
            <a:r>
              <a:rPr lang="vi-VN" sz="2400">
                <a:latin typeface="Gill Sans MT(Body)"/>
              </a:rPr>
              <a:t>Buổi họp này thường 15 phút và cố định về thời gian, địa điểm họp</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ừng người trong nhóm phát triển lần lượt trình bày để trả lời 3 câu hỏi</a:t>
            </a:r>
            <a:r>
              <a:rPr lang="en-US" sz="2400">
                <a:latin typeface="Gill Sans MT(Body)"/>
              </a:rPr>
              <a:t>:</a:t>
            </a:r>
          </a:p>
          <a:p>
            <a:pPr marL="742950" lvl="1" indent="-285750" fontAlgn="base">
              <a:buFont typeface="Courier New" panose="02070309020205020404" pitchFamily="49" charset="0"/>
              <a:buChar char="o"/>
            </a:pPr>
            <a:r>
              <a:rPr lang="en-US" sz="2400">
                <a:latin typeface="Gill Sans MT(Body)"/>
              </a:rPr>
              <a:t>Hôm qua đã làm gì?</a:t>
            </a:r>
          </a:p>
          <a:p>
            <a:pPr marL="742950" lvl="1" indent="-285750" fontAlgn="base">
              <a:buFont typeface="Courier New" panose="02070309020205020404" pitchFamily="49" charset="0"/>
              <a:buChar char="o"/>
            </a:pPr>
            <a:r>
              <a:rPr lang="en-US" sz="2400">
                <a:latin typeface="Gill Sans MT(Body)"/>
              </a:rPr>
              <a:t>Hôm nay sẽ làm gì?</a:t>
            </a:r>
          </a:p>
          <a:p>
            <a:pPr marL="742950" lvl="1" indent="-285750" fontAlgn="base">
              <a:buFont typeface="Courier New" panose="02070309020205020404" pitchFamily="49" charset="0"/>
              <a:buChar char="o"/>
            </a:pPr>
            <a:r>
              <a:rPr lang="en-US" sz="2400">
                <a:latin typeface="Gill Sans MT(Body)"/>
              </a:rPr>
              <a:t>Có khó khăn trở ngại gì không?</a:t>
            </a:r>
          </a:p>
          <a:p>
            <a:pPr marL="342900" indent="-342900">
              <a:buFont typeface="Arial" panose="020B0604020202020204" pitchFamily="34" charset="0"/>
              <a:buChar char="•"/>
            </a:pPr>
            <a:r>
              <a:rPr lang="vi-VN" sz="2400">
                <a:latin typeface="Gill Sans MT(Body)"/>
              </a:rPr>
              <a:t>Scrum Master là người chịu trách nhiệm giải quyết hoặc tìm giải pháp cho những khó khăn, trở ngại mà nhóm gặp phải và đảm bảo là nó được giải quyết sớm nhất có thể để nhóm có thể hoàn thành công việ</a:t>
            </a:r>
            <a:r>
              <a:rPr lang="en-US" sz="2400">
                <a:latin typeface="Gill Sans MT(Body)"/>
              </a:rPr>
              <a:t>c</a:t>
            </a:r>
          </a:p>
        </p:txBody>
      </p:sp>
    </p:spTree>
    <p:extLst>
      <p:ext uri="{BB962C8B-B14F-4D97-AF65-F5344CB8AC3E}">
        <p14:creationId xmlns:p14="http://schemas.microsoft.com/office/powerpoint/2010/main" val="1677378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2074974"/>
            <a:ext cx="10099756" cy="2431435"/>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sơ kết Sprint </a:t>
            </a:r>
            <a:endParaRPr lang="en-US" sz="3200">
              <a:latin typeface="Gill Sans MT(Body)"/>
            </a:endParaRPr>
          </a:p>
          <a:p>
            <a:pPr marL="342900" indent="-342900">
              <a:buFont typeface="Arial" panose="020B0604020202020204" pitchFamily="34" charset="0"/>
              <a:buChar char="•"/>
            </a:pPr>
            <a:r>
              <a:rPr lang="vi-VN" sz="2400">
                <a:latin typeface="Gill Sans MT(Body)"/>
              </a:rPr>
              <a:t>Vào cuối mỗi Sprint, nhóm sẽ trình bày những phần mình đã làm được</a:t>
            </a:r>
            <a:r>
              <a:rPr lang="en-US" sz="2400">
                <a:latin typeface="Gill Sans MT(Body)"/>
              </a:rPr>
              <a:t>/demo</a:t>
            </a:r>
            <a:r>
              <a:rPr lang="vi-VN" sz="2400">
                <a:latin typeface="Gill Sans MT(Body)"/>
              </a:rPr>
              <a:t> trong Sprint</a:t>
            </a:r>
            <a:endParaRPr lang="en-US" sz="2400">
              <a:latin typeface="Gill Sans MT(Body)"/>
            </a:endParaRPr>
          </a:p>
          <a:p>
            <a:pPr marL="342900" indent="-342900">
              <a:buFont typeface="Arial" panose="020B0604020202020204" pitchFamily="34" charset="0"/>
              <a:buChar char="•"/>
            </a:pPr>
            <a:r>
              <a:rPr lang="vi-VN" sz="2400">
                <a:latin typeface="Gill Sans MT(Body)"/>
              </a:rPr>
              <a:t>Thành phần tham dự là tất cả những ai quan tâm đến sản phẩm. </a:t>
            </a:r>
            <a:endParaRPr lang="en-US" sz="2400">
              <a:latin typeface="Gill Sans MT(Body)"/>
            </a:endParaRPr>
          </a:p>
          <a:p>
            <a:pPr marL="342900" indent="-342900">
              <a:buFont typeface="Arial" panose="020B0604020202020204" pitchFamily="34" charset="0"/>
              <a:buChar char="•"/>
            </a:pPr>
            <a:r>
              <a:rPr lang="vi-VN" sz="2400">
                <a:latin typeface="Gill Sans MT(Body)"/>
              </a:rPr>
              <a:t>Cuộc họp sẽ giúp đánh giá xem nhóm có đạt được mục tiêu đề ra ở buổi họp kế hoạch Sprint hay không</a:t>
            </a:r>
            <a:endParaRPr lang="en-US" sz="3200">
              <a:latin typeface="Gill Sans MT(Body)"/>
            </a:endParaRPr>
          </a:p>
        </p:txBody>
      </p:sp>
    </p:spTree>
    <p:extLst>
      <p:ext uri="{BB962C8B-B14F-4D97-AF65-F5344CB8AC3E}">
        <p14:creationId xmlns:p14="http://schemas.microsoft.com/office/powerpoint/2010/main" val="359891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9225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a:t>
            </a:r>
            <a:r>
              <a:rPr lang="en-US" sz="3200">
                <a:latin typeface="Gill Sans MT(Body)"/>
              </a:rPr>
              <a:t>cải tiến </a:t>
            </a:r>
            <a:r>
              <a:rPr lang="vi-VN" sz="3200">
                <a:latin typeface="Gill Sans MT(Body)"/>
              </a:rPr>
              <a:t>Sprint </a:t>
            </a:r>
            <a:endParaRPr lang="en-US" sz="32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hường diễn ra ngay sau buổi họp sơ kết Sprint và mất tầm khoảng 1-2 giờ thảo luận.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N</a:t>
            </a:r>
            <a:r>
              <a:rPr lang="vi-VN" sz="2400">
                <a:latin typeface="Gill Sans MT(Body)"/>
              </a:rPr>
              <a:t>hóm sẽ đánh giá những việc mình đã làm và cách để làm cho nó tốt hơn. Về cơ bản,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X</a:t>
            </a:r>
            <a:r>
              <a:rPr lang="vi-VN" sz="2400">
                <a:latin typeface="Gill Sans MT(Body)"/>
              </a:rPr>
              <a:t>oay quanh trả lời những câu hỏi:</a:t>
            </a:r>
            <a:endParaRPr lang="en-US"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bắt đầu làm</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không nên làm tiếp</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duy trì làm tiếp</a:t>
            </a:r>
            <a:r>
              <a:rPr lang="en-US" sz="2400">
                <a:latin typeface="Gill Sans MT(Body)"/>
              </a:rPr>
              <a:t>?</a:t>
            </a:r>
            <a:r>
              <a:rPr lang="vi-VN" sz="2400">
                <a:latin typeface="Gill Sans MT(Body)"/>
              </a:rPr>
              <a:t>.</a:t>
            </a:r>
            <a:endParaRPr lang="en-US" sz="24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hống nhất chọn ra </a:t>
            </a:r>
            <a:r>
              <a:rPr lang="en-US" sz="2400">
                <a:latin typeface="Gill Sans MT(Body)"/>
              </a:rPr>
              <a:t>những việc </a:t>
            </a:r>
            <a:r>
              <a:rPr lang="vi-VN" sz="2400">
                <a:latin typeface="Gill Sans MT(Body)"/>
              </a:rPr>
              <a:t>sẽ tập trung để cải tiến trong Sprint kế tiếp</a:t>
            </a:r>
          </a:p>
        </p:txBody>
      </p:sp>
    </p:spTree>
    <p:extLst>
      <p:ext uri="{BB962C8B-B14F-4D97-AF65-F5344CB8AC3E}">
        <p14:creationId xmlns:p14="http://schemas.microsoft.com/office/powerpoint/2010/main" val="2470708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pic>
        <p:nvPicPr>
          <p:cNvPr id="3" name="Picture 2">
            <a:extLst>
              <a:ext uri="{FF2B5EF4-FFF2-40B4-BE49-F238E27FC236}">
                <a16:creationId xmlns:a16="http://schemas.microsoft.com/office/drawing/2014/main" id="{57DEC5EC-0F63-4238-903B-D550E93D1715}"/>
              </a:ext>
            </a:extLst>
          </p:cNvPr>
          <p:cNvPicPr>
            <a:picLocks noChangeAspect="1"/>
          </p:cNvPicPr>
          <p:nvPr/>
        </p:nvPicPr>
        <p:blipFill>
          <a:blip r:embed="rId5"/>
          <a:stretch>
            <a:fillRect/>
          </a:stretch>
        </p:blipFill>
        <p:spPr>
          <a:xfrm>
            <a:off x="0" y="0"/>
            <a:ext cx="12192001" cy="6858001"/>
          </a:xfrm>
          <a:prstGeom prst="rect">
            <a:avLst/>
          </a:prstGeom>
        </p:spPr>
      </p:pic>
    </p:spTree>
    <p:extLst>
      <p:ext uri="{BB962C8B-B14F-4D97-AF65-F5344CB8AC3E}">
        <p14:creationId xmlns:p14="http://schemas.microsoft.com/office/powerpoint/2010/main" val="3357348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39</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77328" y="2091395"/>
            <a:ext cx="11218333" cy="3046988"/>
          </a:xfrm>
          <a:prstGeom prst="rect">
            <a:avLst/>
          </a:prstGeom>
          <a:noFill/>
        </p:spPr>
        <p:txBody>
          <a:bodyPr wrap="square" rtlCol="0">
            <a:spAutoFit/>
          </a:bodyPr>
          <a:lstStyle/>
          <a:p>
            <a:pPr marL="285750" lvl="0" indent="-285750">
              <a:buFont typeface="Arial" panose="020B0604020202020204" pitchFamily="34" charset="0"/>
              <a:buChar char="•"/>
            </a:pPr>
            <a:r>
              <a:rPr lang="vi-VN" sz="2400">
                <a:latin typeface="Gill Sans MT(Body)"/>
              </a:rPr>
              <a:t>Là phương thức phát triển sáng tạo vì vừa có thể thay đổi vừa có tính tương tác. Cứ theo chu kỳ 1 tuần hoặc 2 tuần (sprint), có thể bổ sung hoặc thay đổi phương hướng của project. Hoặc là có thể thêm người vào team (developer, QA,vv) </a:t>
            </a:r>
            <a:endParaRPr lang="en-US" sz="2400">
              <a:latin typeface="Gill Sans MT(Body)"/>
            </a:endParaRPr>
          </a:p>
          <a:p>
            <a:pPr marL="285750" lvl="0" indent="-285750">
              <a:buFont typeface="Arial" panose="020B0604020202020204" pitchFamily="34" charset="0"/>
              <a:buChar char="•"/>
            </a:pPr>
            <a:r>
              <a:rPr lang="vi-VN" sz="2400">
                <a:latin typeface="Gill Sans MT(Body)"/>
              </a:rPr>
              <a:t>Đặc trưng của Agile là có thể tùy biến, nhưng tùy biến này cũng nằm trong quá trình phát triển nên nó sẽ không làm ảnh hưởng gì đến toàn bộ quá trình.</a:t>
            </a:r>
            <a:endParaRPr lang="en-US" sz="2400">
              <a:latin typeface="Gill Sans MT(Body)"/>
            </a:endParaRPr>
          </a:p>
          <a:p>
            <a:pPr marL="285750" lvl="0" indent="-285750">
              <a:buFont typeface="Arial" panose="020B0604020202020204" pitchFamily="34" charset="0"/>
              <a:buChar char="•"/>
            </a:pPr>
            <a:r>
              <a:rPr lang="vi-VN" sz="2400">
                <a:latin typeface="Gill Sans MT(Body)"/>
              </a:rPr>
              <a:t>Agile có lẽ là phương thức phát triển có thể tạo ra sản phẩm demo nhanh nhất. Nhờ đó mà việc đánh giá và test cũng sẽ được tiến hành sớm hơn.</a:t>
            </a:r>
            <a:endParaRPr lang="en-US" sz="2400">
              <a:latin typeface="Gill Sans MT(Body)"/>
            </a:endParaRPr>
          </a:p>
          <a:p>
            <a:pPr marL="285750" indent="-285750">
              <a:buFont typeface="Arial" panose="020B0604020202020204" pitchFamily="34" charset="0"/>
              <a:buChar char="•"/>
            </a:pPr>
            <a:r>
              <a:rPr lang="vi-VN" sz="2400">
                <a:latin typeface="Gill Sans MT(Body)"/>
              </a:rPr>
              <a:t>Có thể thảo luận với end user và áp dụng những feedback đó vào quá trình phát triển</a:t>
            </a:r>
            <a:endParaRPr lang="en-US" sz="2400">
              <a:latin typeface="Gill Sans MT(Body)"/>
            </a:endParaRPr>
          </a:p>
        </p:txBody>
      </p:sp>
    </p:spTree>
    <p:extLst>
      <p:ext uri="{BB962C8B-B14F-4D97-AF65-F5344CB8AC3E}">
        <p14:creationId xmlns:p14="http://schemas.microsoft.com/office/powerpoint/2010/main" val="19558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4</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220692" y="1341120"/>
            <a:ext cx="9965467" cy="4645973"/>
          </a:xfrm>
          <a:prstGeom prst="rect">
            <a:avLst/>
          </a:prstGeom>
        </p:spPr>
      </p:pic>
    </p:spTree>
    <p:extLst>
      <p:ext uri="{BB962C8B-B14F-4D97-AF65-F5344CB8AC3E}">
        <p14:creationId xmlns:p14="http://schemas.microsoft.com/office/powerpoint/2010/main" val="341739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40</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846666" y="2274838"/>
            <a:ext cx="10973928" cy="2308324"/>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Gill Sans MT(Body)"/>
              </a:rPr>
              <a:t>Cải thiện chất lượng phần mềm</a:t>
            </a:r>
            <a:endParaRPr lang="en-US" sz="2400">
              <a:latin typeface="Gill Sans MT(Body)"/>
            </a:endParaRPr>
          </a:p>
          <a:p>
            <a:pPr marL="342900" indent="-342900">
              <a:buFont typeface="Arial" panose="020B0604020202020204" pitchFamily="34" charset="0"/>
              <a:buChar char="•"/>
            </a:pPr>
            <a:r>
              <a:rPr lang="vi-VN" sz="2400">
                <a:latin typeface="Gill Sans MT(Body)"/>
              </a:rPr>
              <a:t>Rút ngắn thời gian phát hành phần mềm</a:t>
            </a:r>
            <a:endParaRPr lang="en-US" sz="2400">
              <a:latin typeface="Gill Sans MT(Body)"/>
            </a:endParaRPr>
          </a:p>
          <a:p>
            <a:pPr marL="342900" indent="-342900">
              <a:buFont typeface="Arial" panose="020B0604020202020204" pitchFamily="34" charset="0"/>
              <a:buChar char="•"/>
            </a:pPr>
            <a:r>
              <a:rPr lang="vi-VN" sz="2400">
                <a:latin typeface="Gill Sans MT(Body)"/>
              </a:rPr>
              <a:t>Nâng cao tinh thần đồng đội</a:t>
            </a:r>
            <a:endParaRPr lang="en-US" sz="2400">
              <a:latin typeface="Gill Sans MT(Body)"/>
            </a:endParaRPr>
          </a:p>
          <a:p>
            <a:pPr marL="342900" indent="-342900">
              <a:buFont typeface="Arial" panose="020B0604020202020204" pitchFamily="34" charset="0"/>
              <a:buChar char="•"/>
            </a:pPr>
            <a:r>
              <a:rPr lang="vi-VN" sz="2400">
                <a:latin typeface="Gill Sans MT(Body)"/>
              </a:rPr>
              <a:t>Tăng mức độ hài lòng của khách hành</a:t>
            </a:r>
            <a:endParaRPr lang="en-US" sz="2400">
              <a:latin typeface="Gill Sans MT(Body)"/>
            </a:endParaRPr>
          </a:p>
          <a:p>
            <a:pPr marL="342900" indent="-342900">
              <a:buFont typeface="Arial" panose="020B0604020202020204" pitchFamily="34" charset="0"/>
              <a:buChar char="•"/>
            </a:pPr>
            <a:r>
              <a:rPr lang="vi-VN" sz="2400">
                <a:latin typeface="Gill Sans MT(Body)"/>
              </a:rPr>
              <a:t>Kiểm soát dự án tốt</a:t>
            </a:r>
            <a:endParaRPr lang="en-US" sz="2400">
              <a:latin typeface="Gill Sans MT(Body)"/>
            </a:endParaRPr>
          </a:p>
          <a:p>
            <a:pPr marL="342900" indent="-342900">
              <a:buFont typeface="Arial" panose="020B0604020202020204" pitchFamily="34" charset="0"/>
              <a:buChar char="•"/>
            </a:pPr>
            <a:r>
              <a:rPr lang="vi-VN" sz="2400">
                <a:latin typeface="Gill Sans MT(Body)"/>
              </a:rPr>
              <a:t>Giảm thiểu rủi ro</a:t>
            </a:r>
            <a:endParaRPr lang="en-US" sz="2400">
              <a:latin typeface="Gill Sans MT(Body)"/>
            </a:endParaRPr>
          </a:p>
        </p:txBody>
      </p:sp>
    </p:spTree>
    <p:extLst>
      <p:ext uri="{BB962C8B-B14F-4D97-AF65-F5344CB8AC3E}">
        <p14:creationId xmlns:p14="http://schemas.microsoft.com/office/powerpoint/2010/main" val="163870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6226" y="2532186"/>
            <a:ext cx="4017446"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r>
              <a:rPr lang="en-US" sz="5400" b="1">
                <a:ln w="9525">
                  <a:solidFill>
                    <a:schemeClr val="bg1"/>
                  </a:solidFill>
                  <a:prstDash val="solid"/>
                </a:ln>
                <a:effectLst>
                  <a:outerShdw blurRad="12700" dist="38100" dir="2700000" algn="tl" rotWithShape="0">
                    <a:schemeClr val="bg1">
                      <a:lumMod val="50000"/>
                    </a:schemeClr>
                  </a:outerShdw>
                </a:effectLst>
              </a:rPr>
              <a:t>:)</a:t>
            </a:r>
            <a:endPar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Slide Number Placeholder 1"/>
          <p:cNvSpPr>
            <a:spLocks noGrp="1"/>
          </p:cNvSpPr>
          <p:nvPr>
            <p:ph type="sldNum" sz="quarter" idx="12"/>
          </p:nvPr>
        </p:nvSpPr>
        <p:spPr>
          <a:xfrm>
            <a:off x="10904219" y="5497582"/>
            <a:ext cx="811019" cy="503578"/>
          </a:xfrm>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122641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5</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96440"/>
            <a:ext cx="6949440" cy="3990653"/>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315199" y="2118360"/>
            <a:ext cx="3984171" cy="3323987"/>
          </a:xfrm>
          <a:prstGeom prst="rect">
            <a:avLst/>
          </a:prstGeom>
          <a:noFill/>
        </p:spPr>
        <p:txBody>
          <a:bodyPr wrap="square" rtlCol="0">
            <a:spAutoFit/>
          </a:bodyPr>
          <a:lstStyle/>
          <a:p>
            <a:r>
              <a:rPr lang="en-US" sz="2400">
                <a:cs typeface="Times New Roman" panose="02020603050405020304" pitchFamily="18" charset="0"/>
              </a:rPr>
              <a:t>- Các </a:t>
            </a:r>
            <a:r>
              <a:rPr lang="vi-VN" sz="2400">
                <a:cs typeface="Times New Roman" panose="02020603050405020304" pitchFamily="18" charset="0"/>
              </a:rPr>
              <a:t>pha được thực hiện theo trật tự nghiêm ngặt và không có sự quay lui hay nhảy vượt pha</a:t>
            </a:r>
            <a:r>
              <a:rPr lang="en-US" sz="2400">
                <a:cs typeface="Times New Roman" panose="02020603050405020304" pitchFamily="18" charset="0"/>
              </a:rPr>
              <a:t>.</a:t>
            </a:r>
          </a:p>
          <a:p>
            <a:r>
              <a:rPr lang="en-US" sz="2400">
                <a:cs typeface="Times New Roman" panose="02020603050405020304" pitchFamily="18" charset="0"/>
              </a:rPr>
              <a:t>- Nếu có thay đổi yêu cầu ng</a:t>
            </a:r>
            <a:r>
              <a:rPr lang="vi-VN" sz="2400">
                <a:cs typeface="Times New Roman" panose="02020603050405020304" pitchFamily="18" charset="0"/>
              </a:rPr>
              <a:t>ư</a:t>
            </a:r>
            <a:r>
              <a:rPr lang="en-US" sz="2400">
                <a:cs typeface="Times New Roman" panose="02020603050405020304" pitchFamily="18" charset="0"/>
              </a:rPr>
              <a:t>ời dùng trong lúc thực hiện sẽ phải làm lại từ đầu.</a:t>
            </a:r>
          </a:p>
          <a:p>
            <a:r>
              <a:rPr lang="en-US" sz="2400"/>
              <a:t>-&gt; rủi ro thất bại cao</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0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6</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43100"/>
            <a:ext cx="7756070" cy="3991056"/>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952014" y="2136338"/>
            <a:ext cx="3657599" cy="2954655"/>
          </a:xfrm>
          <a:prstGeom prst="rect">
            <a:avLst/>
          </a:prstGeom>
          <a:noFill/>
        </p:spPr>
        <p:txBody>
          <a:bodyPr wrap="square" rtlCol="0">
            <a:spAutoFit/>
          </a:bodyPr>
          <a:lstStyle/>
          <a:p>
            <a:pPr marL="342900" indent="-342900">
              <a:buFontTx/>
              <a:buChar char="-"/>
            </a:pPr>
            <a:r>
              <a:rPr lang="en-US" sz="2400">
                <a:cs typeface="Times New Roman" panose="02020603050405020304" pitchFamily="18" charset="0"/>
              </a:rPr>
              <a:t>Tháng 2/2001</a:t>
            </a:r>
          </a:p>
          <a:p>
            <a:pPr marL="342900" indent="-342900">
              <a:buFontTx/>
              <a:buChar char="-"/>
            </a:pPr>
            <a:endParaRPr lang="en-US" sz="2400">
              <a:cs typeface="Times New Roman" panose="02020603050405020304" pitchFamily="18" charset="0"/>
            </a:endParaRPr>
          </a:p>
          <a:p>
            <a:pPr marL="342900" indent="-342900">
              <a:buFontTx/>
              <a:buChar char="-"/>
            </a:pPr>
            <a:r>
              <a:rPr lang="vi-VN" sz="2400"/>
              <a:t>17 lập trình viên đại diện cho những phương pháp phát triển mới đã gặp nhau tại Utah</a:t>
            </a:r>
            <a:endParaRPr lang="en-US" sz="2400">
              <a:cs typeface="Times New Roman" panose="02020603050405020304" pitchFamily="18" charset="0"/>
            </a:endParaRP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84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7</a:t>
            </a:fld>
            <a:endParaRPr lang="en-US"/>
          </a:p>
        </p:txBody>
      </p:sp>
      <p:sp>
        <p:nvSpPr>
          <p:cNvPr id="6" name="TextBox 5"/>
          <p:cNvSpPr txBox="1"/>
          <p:nvPr/>
        </p:nvSpPr>
        <p:spPr>
          <a:xfrm>
            <a:off x="356968" y="1888588"/>
            <a:ext cx="2169941"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Agile là gì?</a:t>
            </a:r>
            <a:endParaRPr 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939292-DA4B-468B-B7AE-55FB0A5C8609}"/>
              </a:ext>
            </a:extLst>
          </p:cNvPr>
          <p:cNvPicPr>
            <a:picLocks noChangeAspect="1"/>
          </p:cNvPicPr>
          <p:nvPr/>
        </p:nvPicPr>
        <p:blipFill>
          <a:blip r:embed="rId4"/>
          <a:stretch>
            <a:fillRect/>
          </a:stretch>
        </p:blipFill>
        <p:spPr>
          <a:xfrm>
            <a:off x="7086600" y="1872867"/>
            <a:ext cx="4260319" cy="3610648"/>
          </a:xfrm>
          <a:prstGeom prst="rect">
            <a:avLst/>
          </a:prstGeom>
        </p:spPr>
      </p:pic>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2308324"/>
          </a:xfrm>
          <a:prstGeom prst="rect">
            <a:avLst/>
          </a:prstGeom>
          <a:noFill/>
        </p:spPr>
        <p:txBody>
          <a:bodyPr wrap="square" rtlCol="0">
            <a:spAutoFit/>
          </a:bodyPr>
          <a:lstStyle/>
          <a:p>
            <a:pPr marL="285750" indent="-285750">
              <a:buFontTx/>
              <a:buChar char="-"/>
            </a:pPr>
            <a:r>
              <a:rPr lang="en-US" sz="2400"/>
              <a:t>Tập hợp các phương thức dành cho phát triển phần mềm</a:t>
            </a:r>
          </a:p>
          <a:p>
            <a:pPr marL="285750" indent="-285750">
              <a:buFontTx/>
              <a:buChar char="-"/>
            </a:pPr>
            <a:endParaRPr lang="en-US" sz="2400"/>
          </a:p>
          <a:p>
            <a:pPr marL="285750" indent="-285750">
              <a:buFontTx/>
              <a:buChar char="-"/>
            </a:pPr>
            <a:r>
              <a:rPr lang="en-US" sz="2400"/>
              <a:t>Khuyến khích việc lập kế hoạch thích ứng, phát triển tăng dần, chuyển giao sớm, và cải tiến liên tục</a:t>
            </a:r>
          </a:p>
        </p:txBody>
      </p:sp>
    </p:spTree>
    <p:extLst>
      <p:ext uri="{BB962C8B-B14F-4D97-AF65-F5344CB8AC3E}">
        <p14:creationId xmlns:p14="http://schemas.microsoft.com/office/powerpoint/2010/main" val="966006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8</a:t>
            </a:fld>
            <a:endParaRPr lang="en-US"/>
          </a:p>
        </p:txBody>
      </p:sp>
      <p:pic>
        <p:nvPicPr>
          <p:cNvPr id="7" name="Hình ảnh 1">
            <a:extLst>
              <a:ext uri="{FF2B5EF4-FFF2-40B4-BE49-F238E27FC236}">
                <a16:creationId xmlns:a16="http://schemas.microsoft.com/office/drawing/2014/main" id="{6BD93408-1DD2-4F2E-B988-4020F136D1D8}"/>
              </a:ext>
            </a:extLst>
          </p:cNvPr>
          <p:cNvPicPr/>
          <p:nvPr/>
        </p:nvPicPr>
        <p:blipFill rotWithShape="1">
          <a:blip r:embed="rId4">
            <a:extLst>
              <a:ext uri="{28A0092B-C50C-407E-A947-70E740481C1C}">
                <a14:useLocalDpi xmlns:a14="http://schemas.microsoft.com/office/drawing/2010/main" val="0"/>
              </a:ext>
            </a:extLst>
          </a:blip>
          <a:srcRect l="21781" t="8227" r="21940" b="201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8" name="Rectangle: Rounded Corners 7">
            <a:extLst>
              <a:ext uri="{FF2B5EF4-FFF2-40B4-BE49-F238E27FC236}">
                <a16:creationId xmlns:a16="http://schemas.microsoft.com/office/drawing/2014/main" id="{5BBB66C0-86D2-44F8-BDDE-966DC61B1AC5}"/>
              </a:ext>
            </a:extLst>
          </p:cNvPr>
          <p:cNvSpPr/>
          <p:nvPr/>
        </p:nvSpPr>
        <p:spPr>
          <a:xfrm>
            <a:off x="228600" y="5987093"/>
            <a:ext cx="11315700" cy="756607"/>
          </a:xfrm>
          <a:prstGeom prst="round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51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19064"/>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Ưu tiên cao nhất của chúng tôi là thỏa mãn khách hàng thông qua việc chuyển giao sớm và liên tục các phần mềm có giá trị.</a:t>
            </a:r>
            <a:endParaRPr lang="en-US" sz="2400">
              <a:latin typeface="Gill Sans MT(Body)"/>
            </a:endParaRPr>
          </a:p>
          <a:p>
            <a:pPr marL="342900" lvl="0" indent="-342900">
              <a:buFont typeface="Arial" panose="020B0604020202020204" pitchFamily="34" charset="0"/>
              <a:buChar char="•"/>
            </a:pPr>
            <a:r>
              <a:rPr lang="vi-VN" sz="2400">
                <a:latin typeface="Gill Sans MT(Body)"/>
              </a:rPr>
              <a:t>Chào đón việc thay đổi yêu cầu, thậm chí rất muộn trong quá trình phát triển. Các quy trình linh hoạt tận dụng sự thay đổi cho các lợi thế cạnh tranh của khách hàng.</a:t>
            </a:r>
            <a:endParaRPr lang="en-US" sz="2400">
              <a:latin typeface="Gill Sans MT(Body)"/>
            </a:endParaRPr>
          </a:p>
          <a:p>
            <a:pPr marL="342900" lvl="0" indent="-342900">
              <a:buFont typeface="Arial" panose="020B0604020202020204" pitchFamily="34" charset="0"/>
              <a:buChar char="•"/>
            </a:pPr>
            <a:r>
              <a:rPr lang="vi-VN" sz="2400">
                <a:latin typeface="Gill Sans MT(Body)"/>
              </a:rPr>
              <a:t>Thường xuyên chuyển giao phần mềm chạy tốt tới khách hàng, từ vài tuần đến vài tháng, ưu tiên cho các khoảng thời gian ngắn hơn.</a:t>
            </a:r>
            <a:endParaRPr lang="en-US" sz="2400">
              <a:latin typeface="Gill Sans MT(Body)"/>
            </a:endParaRPr>
          </a:p>
          <a:p>
            <a:pPr marL="342900" lvl="0" indent="-342900">
              <a:buFont typeface="Arial" panose="020B0604020202020204" pitchFamily="34" charset="0"/>
              <a:buChar char="•"/>
            </a:pPr>
            <a:r>
              <a:rPr lang="vi-VN" sz="2400">
                <a:latin typeface="Gill Sans MT(Body)"/>
              </a:rPr>
              <a:t>Nhà kinh doanh và nhà phát triển phải làm việc cùng nhau hàng ngày trong suốt dự án.</a:t>
            </a:r>
            <a:endParaRPr lang="en-US" sz="2400">
              <a:latin typeface="Gill Sans MT(Body)"/>
            </a:endParaRPr>
          </a:p>
          <a:p>
            <a:pPr marL="342900" lvl="0" indent="-342900">
              <a:buFont typeface="Arial" panose="020B0604020202020204" pitchFamily="34" charset="0"/>
              <a:buChar char="•"/>
            </a:pPr>
            <a:r>
              <a:rPr lang="vi-VN" sz="2400">
                <a:latin typeface="Gill Sans MT(Body)"/>
              </a:rPr>
              <a:t>Xây dựng các dự án xung quanh những cá nhân có động lực. Cung cấp cho họ môi trường và sự hỗ trợ cần thiết, và tin tưởng họ để hoàn thành công việc.</a:t>
            </a:r>
            <a:endParaRPr lang="en-US" sz="2400">
              <a:latin typeface="Gill Sans MT(Body)"/>
            </a:endParaRPr>
          </a:p>
          <a:p>
            <a:pPr marL="342900" lvl="0" indent="-342900">
              <a:buFont typeface="Arial" panose="020B0604020202020204" pitchFamily="34" charset="0"/>
              <a:buChar char="•"/>
            </a:pPr>
            <a:r>
              <a:rPr lang="vi-VN" sz="2400">
                <a:latin typeface="Gill Sans MT(Body)"/>
              </a:rPr>
              <a:t>Phương pháp hiệu quả nhất để truyền đạt thông tin tới nhóm phát triển và trong nội bộ nhóm phát triển là hội thoại trực tiếp.</a:t>
            </a:r>
            <a:endParaRPr lang="en-US" sz="2400">
              <a:latin typeface="Gill Sans MT(Body)"/>
            </a:endParaRPr>
          </a:p>
        </p:txBody>
      </p:sp>
    </p:spTree>
    <p:extLst>
      <p:ext uri="{BB962C8B-B14F-4D97-AF65-F5344CB8AC3E}">
        <p14:creationId xmlns:p14="http://schemas.microsoft.com/office/powerpoint/2010/main" val="3298302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1171</TotalTime>
  <Words>3759</Words>
  <Application>Microsoft Office PowerPoint</Application>
  <PresentationFormat>Widescreen</PresentationFormat>
  <Paragraphs>331</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Gill Sans MT(Body)</vt:lpstr>
      <vt:lpstr>Arial</vt:lpstr>
      <vt:lpstr>Calibri</vt:lpstr>
      <vt:lpstr>Courier New</vt:lpstr>
      <vt:lpstr>Gill Sans MT</vt:lpstr>
      <vt:lpstr>Times New Roman</vt:lpstr>
      <vt:lpstr>Wingdings</vt:lpstr>
      <vt:lpstr>Gallery</vt:lpstr>
      <vt:lpstr>seminar   đề tài:  agile &amp; scrum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Cyclops-báo cáo 1</dc:title>
  <dc:creator>Thanh Hải Đào</dc:creator>
  <cp:lastModifiedBy>Thien Nguyen</cp:lastModifiedBy>
  <cp:revision>102</cp:revision>
  <dcterms:created xsi:type="dcterms:W3CDTF">2016-09-26T08:50:03Z</dcterms:created>
  <dcterms:modified xsi:type="dcterms:W3CDTF">2018-05-07T16:12:10Z</dcterms:modified>
</cp:coreProperties>
</file>